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Franklin Gothic"/>
      <p:bold r:id="rId23"/>
    </p:embeddedFont>
    <p:embeddedFont>
      <p:font typeface="Merriweather"/>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523BEAC-AB95-460C-A638-A9ABA6CA0B35}">
  <a:tblStyle styleId="{2523BEAC-AB95-460C-A638-A9ABA6CA0B3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erriweather-regular.fntdata"/><Relationship Id="rId23" Type="http://schemas.openxmlformats.org/officeDocument/2006/relationships/font" Target="fonts/FranklinGothic-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italic.fntdata"/><Relationship Id="rId25" Type="http://schemas.openxmlformats.org/officeDocument/2006/relationships/font" Target="fonts/Merriweather-bold.fntdata"/><Relationship Id="rId27"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66" name="Shape 16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74" name="Shape 1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83" name="Shape 1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92" name="Shape 19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Shape 201"/>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project is to be completed in one year’s time within the budget of $400,000.</a:t>
            </a:r>
            <a:endParaRPr b="0" i="0" sz="1200" u="none" cap="none" strike="noStrike">
              <a:solidFill>
                <a:schemeClr val="dk1"/>
              </a:solidFill>
              <a:latin typeface="Calibri"/>
              <a:ea typeface="Calibri"/>
              <a:cs typeface="Calibri"/>
              <a:sym typeface="Calibri"/>
            </a:endParaRPr>
          </a:p>
        </p:txBody>
      </p:sp>
      <p:sp>
        <p:nvSpPr>
          <p:cNvPr id="202" name="Shape 202"/>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Shape 213"/>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project is to be completed in one year’s time within the budget of $400,000.</a:t>
            </a:r>
            <a:endParaRPr b="0" i="0" sz="1200" u="none" cap="none" strike="noStrike">
              <a:solidFill>
                <a:schemeClr val="dk1"/>
              </a:solidFill>
              <a:latin typeface="Calibri"/>
              <a:ea typeface="Calibri"/>
              <a:cs typeface="Calibri"/>
              <a:sym typeface="Calibri"/>
            </a:endParaRPr>
          </a:p>
        </p:txBody>
      </p:sp>
      <p:sp>
        <p:nvSpPr>
          <p:cNvPr id="214" name="Shape 214"/>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19" name="Shape 2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34" name="Shape 2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Shape 124"/>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Shape 133"/>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project is to be completed in one year’s time within the budget of $400,000.</a:t>
            </a:r>
            <a:endParaRPr b="0" i="0" sz="1200" u="none" cap="none" strike="noStrike">
              <a:solidFill>
                <a:schemeClr val="dk1"/>
              </a:solidFill>
              <a:latin typeface="Calibri"/>
              <a:ea typeface="Calibri"/>
              <a:cs typeface="Calibri"/>
              <a:sym typeface="Calibri"/>
            </a:endParaRPr>
          </a:p>
        </p:txBody>
      </p:sp>
      <p:sp>
        <p:nvSpPr>
          <p:cNvPr id="134" name="Shape 134"/>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Shape 147"/>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project is to be completed in one year’s time within the budget of $400,000.</a:t>
            </a:r>
            <a:endParaRPr b="0" i="0" sz="1200" u="none" cap="none" strike="noStrike">
              <a:solidFill>
                <a:schemeClr val="dk1"/>
              </a:solidFill>
              <a:latin typeface="Calibri"/>
              <a:ea typeface="Calibri"/>
              <a:cs typeface="Calibri"/>
              <a:sym typeface="Calibri"/>
            </a:endParaRPr>
          </a:p>
        </p:txBody>
      </p:sp>
      <p:sp>
        <p:nvSpPr>
          <p:cNvPr id="148" name="Shape 148"/>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59" name="Shape 15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1524000" y="1122363"/>
            <a:ext cx="9144000" cy="2387600"/>
          </a:xfrm>
          <a:prstGeom prst="rect">
            <a:avLst/>
          </a:prstGeom>
          <a:noFill/>
          <a:ln>
            <a:noFill/>
          </a:ln>
        </p:spPr>
        <p:txBody>
          <a:bodyPr anchorCtr="0" anchor="b" bIns="91425" lIns="91425" spcFirstLastPara="1" rIns="91425" wrap="square" tIns="91425"/>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Shape 17"/>
          <p:cNvSpPr txBox="1"/>
          <p:nvPr>
            <p:ph idx="1" type="subTitle"/>
          </p:nvPr>
        </p:nvSpPr>
        <p:spPr>
          <a:xfrm>
            <a:off x="1524000" y="3602038"/>
            <a:ext cx="9144000" cy="1655762"/>
          </a:xfrm>
          <a:prstGeom prst="rect">
            <a:avLst/>
          </a:prstGeom>
          <a:noFill/>
          <a:ln>
            <a:noFill/>
          </a:ln>
        </p:spPr>
        <p:txBody>
          <a:bodyPr anchorCtr="0" anchor="t" bIns="91425" lIns="91425" spcFirstLastPara="1" rIns="91425" wrap="square" tIns="91425"/>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Shape 18"/>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Shape 73"/>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Shape 74"/>
          <p:cNvSpPr txBox="1"/>
          <p:nvPr>
            <p:ph idx="1" type="body"/>
          </p:nvPr>
        </p:nvSpPr>
        <p:spPr>
          <a:xfrm rot="5400000">
            <a:off x="3920331" y="-1256506"/>
            <a:ext cx="4351338" cy="105156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Shape 79"/>
          <p:cNvSpPr txBox="1"/>
          <p:nvPr>
            <p:ph type="title"/>
          </p:nvPr>
        </p:nvSpPr>
        <p:spPr>
          <a:xfrm rot="5400000">
            <a:off x="7133431" y="1956594"/>
            <a:ext cx="5811838" cy="2628900"/>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Shape 80"/>
          <p:cNvSpPr txBox="1"/>
          <p:nvPr>
            <p:ph idx="1" type="body"/>
          </p:nvPr>
        </p:nvSpPr>
        <p:spPr>
          <a:xfrm rot="5400000">
            <a:off x="1799431" y="-596106"/>
            <a:ext cx="5811838" cy="7734300"/>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1" name="Shape 21"/>
        <p:cNvGrpSpPr/>
        <p:nvPr/>
      </p:nvGrpSpPr>
      <p:grpSpPr>
        <a:xfrm>
          <a:off x="0" y="0"/>
          <a:ext cx="0" cy="0"/>
          <a:chOff x="0" y="0"/>
          <a:chExt cx="0" cy="0"/>
        </a:xfrm>
      </p:grpSpPr>
      <p:sp>
        <p:nvSpPr>
          <p:cNvPr id="22" name="Shape 22"/>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Shape 23"/>
          <p:cNvSpPr txBox="1"/>
          <p:nvPr>
            <p:ph idx="1" type="body"/>
          </p:nvPr>
        </p:nvSpPr>
        <p:spPr>
          <a:xfrm>
            <a:off x="838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Shape 24"/>
          <p:cNvSpPr txBox="1"/>
          <p:nvPr>
            <p:ph idx="2" type="body"/>
          </p:nvPr>
        </p:nvSpPr>
        <p:spPr>
          <a:xfrm>
            <a:off x="6172200" y="1825625"/>
            <a:ext cx="5181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Shape 2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Shape 2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Shape 29"/>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Shape 30"/>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4" name="Shape 34"/>
        <p:cNvGrpSpPr/>
        <p:nvPr/>
      </p:nvGrpSpPr>
      <p:grpSpPr>
        <a:xfrm>
          <a:off x="0" y="0"/>
          <a:ext cx="0" cy="0"/>
          <a:chOff x="0" y="0"/>
          <a:chExt cx="0" cy="0"/>
        </a:xfrm>
      </p:grpSpPr>
      <p:sp>
        <p:nvSpPr>
          <p:cNvPr id="35" name="Shape 35"/>
          <p:cNvSpPr txBox="1"/>
          <p:nvPr>
            <p:ph type="title"/>
          </p:nvPr>
        </p:nvSpPr>
        <p:spPr>
          <a:xfrm>
            <a:off x="831850" y="1709738"/>
            <a:ext cx="10515600" cy="2852737"/>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Shape 36"/>
          <p:cNvSpPr txBox="1"/>
          <p:nvPr>
            <p:ph idx="1" type="body"/>
          </p:nvPr>
        </p:nvSpPr>
        <p:spPr>
          <a:xfrm>
            <a:off x="831850" y="4589463"/>
            <a:ext cx="10515600" cy="1500187"/>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7" name="Shape 37"/>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Shape 41"/>
          <p:cNvSpPr txBox="1"/>
          <p:nvPr>
            <p:ph type="title"/>
          </p:nvPr>
        </p:nvSpPr>
        <p:spPr>
          <a:xfrm>
            <a:off x="839788"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Shape 42"/>
          <p:cNvSpPr txBox="1"/>
          <p:nvPr>
            <p:ph idx="1" type="body"/>
          </p:nvPr>
        </p:nvSpPr>
        <p:spPr>
          <a:xfrm>
            <a:off x="839788" y="1681163"/>
            <a:ext cx="5157787"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839788" y="2505075"/>
            <a:ext cx="5157787"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3" type="body"/>
          </p:nvPr>
        </p:nvSpPr>
        <p:spPr>
          <a:xfrm>
            <a:off x="6172200" y="1681163"/>
            <a:ext cx="5183188" cy="823912"/>
          </a:xfrm>
          <a:prstGeom prst="rect">
            <a:avLst/>
          </a:prstGeom>
          <a:noFill/>
          <a:ln>
            <a:noFill/>
          </a:ln>
        </p:spPr>
        <p:txBody>
          <a:bodyPr anchorCtr="0" anchor="b" bIns="91425" lIns="91425" spcFirstLastPara="1" rIns="91425" wrap="square" tIns="91425"/>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Shape 45"/>
          <p:cNvSpPr txBox="1"/>
          <p:nvPr>
            <p:ph idx="4" type="body"/>
          </p:nvPr>
        </p:nvSpPr>
        <p:spPr>
          <a:xfrm>
            <a:off x="6172200" y="2505075"/>
            <a:ext cx="5183188" cy="368458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Shape 5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Shape 51"/>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Shape 59"/>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Shape 60"/>
          <p:cNvSpPr txBox="1"/>
          <p:nvPr>
            <p:ph idx="1" type="body"/>
          </p:nvPr>
        </p:nvSpPr>
        <p:spPr>
          <a:xfrm>
            <a:off x="5183188" y="987425"/>
            <a:ext cx="6172200" cy="4873625"/>
          </a:xfrm>
          <a:prstGeom prst="rect">
            <a:avLst/>
          </a:prstGeom>
          <a:noFill/>
          <a:ln>
            <a:noFill/>
          </a:ln>
        </p:spPr>
        <p:txBody>
          <a:bodyPr anchorCtr="0" anchor="t" bIns="91425" lIns="91425" spcFirstLastPara="1" rIns="91425" wrap="square" tIns="91425"/>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Shape 66"/>
          <p:cNvSpPr txBox="1"/>
          <p:nvPr>
            <p:ph type="title"/>
          </p:nvPr>
        </p:nvSpPr>
        <p:spPr>
          <a:xfrm>
            <a:off x="839788" y="457200"/>
            <a:ext cx="3932237" cy="1600200"/>
          </a:xfrm>
          <a:prstGeom prst="rect">
            <a:avLst/>
          </a:prstGeom>
          <a:noFill/>
          <a:ln>
            <a:noFill/>
          </a:ln>
        </p:spPr>
        <p:txBody>
          <a:bodyPr anchorCtr="0" anchor="b" bIns="91425" lIns="91425" spcFirstLastPara="1" rIns="91425" wrap="square" tIns="91425"/>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Shape 67"/>
          <p:cNvSpPr/>
          <p:nvPr>
            <p:ph idx="2" type="pic"/>
          </p:nvPr>
        </p:nvSpPr>
        <p:spPr>
          <a:xfrm>
            <a:off x="5183188" y="987425"/>
            <a:ext cx="6172200" cy="4873625"/>
          </a:xfrm>
          <a:prstGeom prst="rect">
            <a:avLst/>
          </a:prstGeom>
          <a:noFill/>
          <a:ln>
            <a:noFill/>
          </a:ln>
        </p:spPr>
        <p:txBody>
          <a:bodyPr anchorCtr="0" anchor="t" bIns="91425" lIns="91425" spcFirstLastPara="1" rIns="91425" wrap="square" tIns="91425"/>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839788" y="2057400"/>
            <a:ext cx="3932237" cy="3811588"/>
          </a:xfrm>
          <a:prstGeom prst="rect">
            <a:avLst/>
          </a:prstGeom>
          <a:noFill/>
          <a:ln>
            <a:noFill/>
          </a:ln>
        </p:spPr>
        <p:txBody>
          <a:bodyPr anchorCtr="0" anchor="t" bIns="91425" lIns="91425" spcFirstLastPara="1" rIns="91425" wrap="square" tIns="91425"/>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838200" y="365125"/>
            <a:ext cx="10515600" cy="1325563"/>
          </a:xfrm>
          <a:prstGeom prst="rect">
            <a:avLst/>
          </a:prstGeom>
          <a:noFill/>
          <a:ln>
            <a:noFill/>
          </a:ln>
        </p:spPr>
        <p:txBody>
          <a:bodyPr anchorCtr="0" anchor="ctr" bIns="91425" lIns="91425" spcFirstLastPara="1" rIns="91425" wrap="square" tIns="91425"/>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Shape 11"/>
          <p:cNvSpPr txBox="1"/>
          <p:nvPr>
            <p:ph idx="1" type="body"/>
          </p:nvPr>
        </p:nvSpPr>
        <p:spPr>
          <a:xfrm>
            <a:off x="838200" y="1825625"/>
            <a:ext cx="10515600" cy="4351338"/>
          </a:xfrm>
          <a:prstGeom prst="rect">
            <a:avLst/>
          </a:prstGeom>
          <a:noFill/>
          <a:ln>
            <a:noFill/>
          </a:ln>
        </p:spPr>
        <p:txBody>
          <a:bodyPr anchorCtr="0" anchor="t" bIns="91425" lIns="91425" spcFirstLastPara="1" rIns="91425" wrap="square" tIns="91425"/>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838200" y="6356350"/>
            <a:ext cx="2743200" cy="365125"/>
          </a:xfrm>
          <a:prstGeom prst="rect">
            <a:avLst/>
          </a:prstGeom>
          <a:noFill/>
          <a:ln>
            <a:noFill/>
          </a:ln>
        </p:spPr>
        <p:txBody>
          <a:bodyPr anchorCtr="0" anchor="ctr" bIns="91425" lIns="91425" spcFirstLastPara="1" rIns="91425" wrap="square" tIns="91425"/>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4038600" y="6356350"/>
            <a:ext cx="4114800" cy="365125"/>
          </a:xfrm>
          <a:prstGeom prst="rect">
            <a:avLst/>
          </a:prstGeom>
          <a:noFill/>
          <a:ln>
            <a:noFill/>
          </a:ln>
        </p:spPr>
        <p:txBody>
          <a:bodyPr anchorCtr="0" anchor="ctr" bIns="91425" lIns="91425" spcFirstLastPara="1" rIns="91425" wrap="square" tIns="91425"/>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15.png"/><Relationship Id="rId9"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9.png"/><Relationship Id="rId11" Type="http://schemas.openxmlformats.org/officeDocument/2006/relationships/image" Target="../media/image26.png"/><Relationship Id="rId10" Type="http://schemas.openxmlformats.org/officeDocument/2006/relationships/image" Target="../media/image28.png"/><Relationship Id="rId12" Type="http://schemas.openxmlformats.org/officeDocument/2006/relationships/image" Target="../media/image27.png"/><Relationship Id="rId9"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jpg"/><Relationship Id="rId5"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7.jp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6.pn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jp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jpg"/><Relationship Id="rId5" Type="http://schemas.openxmlformats.org/officeDocument/2006/relationships/image" Target="../media/image9.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6.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Shape 88"/>
          <p:cNvSpPr txBox="1"/>
          <p:nvPr>
            <p:ph type="ctrTitle"/>
          </p:nvPr>
        </p:nvSpPr>
        <p:spPr>
          <a:xfrm>
            <a:off x="256025" y="442274"/>
            <a:ext cx="6160500" cy="11418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5400"/>
              <a:buFont typeface="EB Garamond"/>
              <a:buNone/>
            </a:pPr>
            <a:r>
              <a:rPr i="0" lang="en-US" sz="4800" u="none" cap="none" strike="noStrike">
                <a:solidFill>
                  <a:schemeClr val="dk1"/>
                </a:solidFill>
                <a:latin typeface="Merriweather"/>
                <a:ea typeface="Merriweather"/>
                <a:cs typeface="Merriweather"/>
                <a:sym typeface="Merriweather"/>
              </a:rPr>
              <a:t>Old Mansion Foods</a:t>
            </a:r>
            <a:endParaRPr i="0" sz="4800" u="none" cap="none" strike="noStrike">
              <a:solidFill>
                <a:schemeClr val="dk1"/>
              </a:solidFill>
              <a:latin typeface="Merriweather"/>
              <a:ea typeface="Merriweather"/>
              <a:cs typeface="Merriweather"/>
              <a:sym typeface="Merriweather"/>
            </a:endParaRPr>
          </a:p>
        </p:txBody>
      </p:sp>
      <p:sp>
        <p:nvSpPr>
          <p:cNvPr id="89" name="Shape 89"/>
          <p:cNvSpPr txBox="1"/>
          <p:nvPr>
            <p:ph idx="1" type="subTitle"/>
          </p:nvPr>
        </p:nvSpPr>
        <p:spPr>
          <a:xfrm>
            <a:off x="3302977" y="4837043"/>
            <a:ext cx="5374012" cy="954157"/>
          </a:xfrm>
          <a:prstGeom prst="rect">
            <a:avLst/>
          </a:prstGeom>
          <a:blipFill rotWithShape="1">
            <a:blip r:embed="rId4">
              <a:alphaModFix amt="46000"/>
            </a:blip>
            <a:tile algn="tl" flip="none" tx="0" sx="100000" ty="0" sy="100000"/>
          </a:blipFill>
          <a:ln>
            <a:noFill/>
          </a:ln>
          <a:effectLst>
            <a:outerShdw blurRad="57150" rotWithShape="0" algn="bl" dir="5400000" dist="19050">
              <a:srgbClr val="000000">
                <a:alpha val="31000"/>
              </a:srgbClr>
            </a:outerShdw>
          </a:effectLst>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rPr i="0" lang="en-US" sz="2800" u="none" cap="none" strike="noStrike">
                <a:solidFill>
                  <a:schemeClr val="dk1"/>
                </a:solidFill>
                <a:latin typeface="Franklin Gothic"/>
                <a:ea typeface="Franklin Gothic"/>
                <a:cs typeface="Franklin Gothic"/>
                <a:sym typeface="Franklin Gothic"/>
              </a:rPr>
              <a:t>Delivering quality dry spice since 1877</a:t>
            </a:r>
            <a:endParaRPr i="0" sz="2800" u="none" cap="none" strike="noStrike">
              <a:solidFill>
                <a:schemeClr val="dk1"/>
              </a:solidFill>
              <a:latin typeface="Franklin Gothic"/>
              <a:ea typeface="Franklin Gothic"/>
              <a:cs typeface="Franklin Gothic"/>
              <a:sym typeface="Frankli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67" name="Shape 167"/>
        <p:cNvGrpSpPr/>
        <p:nvPr/>
      </p:nvGrpSpPr>
      <p:grpSpPr>
        <a:xfrm>
          <a:off x="0" y="0"/>
          <a:ext cx="0" cy="0"/>
          <a:chOff x="0" y="0"/>
          <a:chExt cx="0" cy="0"/>
        </a:xfrm>
      </p:grpSpPr>
      <p:sp>
        <p:nvSpPr>
          <p:cNvPr id="168" name="Shape 168"/>
          <p:cNvSpPr/>
          <p:nvPr/>
        </p:nvSpPr>
        <p:spPr>
          <a:xfrm>
            <a:off x="760650" y="305750"/>
            <a:ext cx="10670700" cy="942300"/>
          </a:xfrm>
          <a:prstGeom prst="rect">
            <a:avLst/>
          </a:prstGeom>
          <a:solidFill>
            <a:srgbClr val="B433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txBox="1"/>
          <p:nvPr>
            <p:ph type="title"/>
          </p:nvPr>
        </p:nvSpPr>
        <p:spPr>
          <a:xfrm>
            <a:off x="838200" y="114050"/>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en-US">
                <a:latin typeface="Merriweather"/>
                <a:ea typeface="Merriweather"/>
                <a:cs typeface="Merriweather"/>
                <a:sym typeface="Merriweather"/>
              </a:rPr>
              <a:t>Profitability </a:t>
            </a:r>
            <a:endParaRPr i="0" sz="4400" u="none" cap="none" strike="noStrike">
              <a:solidFill>
                <a:schemeClr val="dk1"/>
              </a:solidFill>
              <a:latin typeface="Merriweather"/>
              <a:ea typeface="Merriweather"/>
              <a:cs typeface="Merriweather"/>
              <a:sym typeface="Merriweather"/>
            </a:endParaRPr>
          </a:p>
        </p:txBody>
      </p:sp>
      <p:sp>
        <p:nvSpPr>
          <p:cNvPr id="170" name="Shape 170"/>
          <p:cNvSpPr txBox="1"/>
          <p:nvPr>
            <p:ph idx="1" type="body"/>
          </p:nvPr>
        </p:nvSpPr>
        <p:spPr>
          <a:xfrm>
            <a:off x="838200" y="1825625"/>
            <a:ext cx="10515600" cy="43512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lang="en-US"/>
              <a:t> </a:t>
            </a:r>
            <a:endParaRPr/>
          </a:p>
        </p:txBody>
      </p:sp>
      <p:pic>
        <p:nvPicPr>
          <p:cNvPr id="171" name="Shape 171" title="Points scored"/>
          <p:cNvPicPr preferRelativeResize="0"/>
          <p:nvPr/>
        </p:nvPicPr>
        <p:blipFill>
          <a:blip r:embed="rId4">
            <a:alphaModFix/>
          </a:blip>
          <a:stretch>
            <a:fillRect/>
          </a:stretch>
        </p:blipFill>
        <p:spPr>
          <a:xfrm>
            <a:off x="1652825" y="1350894"/>
            <a:ext cx="8572500" cy="53006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75" name="Shape 175"/>
        <p:cNvGrpSpPr/>
        <p:nvPr/>
      </p:nvGrpSpPr>
      <p:grpSpPr>
        <a:xfrm>
          <a:off x="0" y="0"/>
          <a:ext cx="0" cy="0"/>
          <a:chOff x="0" y="0"/>
          <a:chExt cx="0" cy="0"/>
        </a:xfrm>
      </p:grpSpPr>
      <p:sp>
        <p:nvSpPr>
          <p:cNvPr id="176" name="Shape 176"/>
          <p:cNvSpPr txBox="1"/>
          <p:nvPr>
            <p:ph idx="1" type="body"/>
          </p:nvPr>
        </p:nvSpPr>
        <p:spPr>
          <a:xfrm>
            <a:off x="1202250" y="2531825"/>
            <a:ext cx="5181600" cy="4351200"/>
          </a:xfrm>
          <a:prstGeom prst="rect">
            <a:avLst/>
          </a:prstGeom>
        </p:spPr>
        <p:txBody>
          <a:bodyPr anchorCtr="0" anchor="t" bIns="91425" lIns="91425" spcFirstLastPara="1" rIns="91425" wrap="square" tIns="91425">
            <a:noAutofit/>
          </a:bodyPr>
          <a:lstStyle/>
          <a:p>
            <a:pPr indent="0" lvl="0" marL="0" rtl="0">
              <a:lnSpc>
                <a:spcPct val="70000"/>
              </a:lnSpc>
              <a:spcBef>
                <a:spcPts val="1000"/>
              </a:spcBef>
              <a:spcAft>
                <a:spcPts val="0"/>
              </a:spcAft>
              <a:buNone/>
            </a:pPr>
            <a:r>
              <a:t/>
            </a:r>
            <a:endParaRPr sz="2400"/>
          </a:p>
          <a:p>
            <a:pPr indent="0" lvl="0" marL="0" rtl="0">
              <a:spcBef>
                <a:spcPts val="1000"/>
              </a:spcBef>
              <a:spcAft>
                <a:spcPts val="0"/>
              </a:spcAft>
              <a:buNone/>
            </a:pPr>
            <a:r>
              <a:t/>
            </a:r>
            <a:endParaRPr/>
          </a:p>
        </p:txBody>
      </p:sp>
      <p:sp>
        <p:nvSpPr>
          <p:cNvPr id="177" name="Shape 177"/>
          <p:cNvSpPr txBox="1"/>
          <p:nvPr>
            <p:ph idx="2" type="body"/>
          </p:nvPr>
        </p:nvSpPr>
        <p:spPr>
          <a:xfrm flipH="1">
            <a:off x="11718000" y="5429900"/>
            <a:ext cx="573000" cy="14532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lang="en-US"/>
              <a:t> </a:t>
            </a:r>
            <a:endParaRPr/>
          </a:p>
        </p:txBody>
      </p:sp>
      <p:graphicFrame>
        <p:nvGraphicFramePr>
          <p:cNvPr id="178" name="Shape 178"/>
          <p:cNvGraphicFramePr/>
          <p:nvPr/>
        </p:nvGraphicFramePr>
        <p:xfrm>
          <a:off x="952500" y="1521900"/>
          <a:ext cx="3000000" cy="3000000"/>
        </p:xfrm>
        <a:graphic>
          <a:graphicData uri="http://schemas.openxmlformats.org/drawingml/2006/table">
            <a:tbl>
              <a:tblPr>
                <a:noFill/>
                <a:tableStyleId>{2523BEAC-AB95-460C-A638-A9ABA6CA0B35}</a:tableStyleId>
              </a:tblPr>
              <a:tblGrid>
                <a:gridCol w="5143500"/>
                <a:gridCol w="5143500"/>
              </a:tblGrid>
              <a:tr h="4305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Project Milestones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Target Date</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Project Start</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3/8/2018</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Financial Planning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3/9/2018</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Operational Manufacturing Facility Prep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5/20/2018</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Equipment installation</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7/01/2018</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Employment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7/26/2018</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Develop Sauces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8/15/2018</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Bottling and Labeling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8/30/2018</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Sales Contracts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10/01/2018</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Production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11/26/2018</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Distribution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2/01/2019</a:t>
                      </a:r>
                      <a:endParaRPr b="1" sz="16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Endproject </a:t>
                      </a:r>
                      <a:endParaRPr b="1" sz="16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1600">
                          <a:latin typeface="Franklin Gothic"/>
                          <a:ea typeface="Franklin Gothic"/>
                          <a:cs typeface="Franklin Gothic"/>
                          <a:sym typeface="Franklin Gothic"/>
                        </a:rPr>
                        <a:t>3/8/2019 </a:t>
                      </a:r>
                      <a:endParaRPr b="1" sz="1600">
                        <a:latin typeface="Franklin Gothic"/>
                        <a:ea typeface="Franklin Gothic"/>
                        <a:cs typeface="Franklin Gothic"/>
                        <a:sym typeface="Franklin Gothic"/>
                      </a:endParaRPr>
                    </a:p>
                  </a:txBody>
                  <a:tcPr marT="91425" marB="91425" marR="91425" marL="91425">
                    <a:solidFill>
                      <a:srgbClr val="EFEFEF"/>
                    </a:solidFill>
                  </a:tcPr>
                </a:tc>
              </a:tr>
            </a:tbl>
          </a:graphicData>
        </a:graphic>
      </p:graphicFrame>
      <p:sp>
        <p:nvSpPr>
          <p:cNvPr id="179" name="Shape 179"/>
          <p:cNvSpPr/>
          <p:nvPr/>
        </p:nvSpPr>
        <p:spPr>
          <a:xfrm>
            <a:off x="760575" y="299450"/>
            <a:ext cx="10670700" cy="942300"/>
          </a:xfrm>
          <a:prstGeom prst="rect">
            <a:avLst/>
          </a:prstGeom>
          <a:solidFill>
            <a:srgbClr val="B433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txBox="1"/>
          <p:nvPr>
            <p:ph type="title"/>
          </p:nvPr>
        </p:nvSpPr>
        <p:spPr>
          <a:xfrm>
            <a:off x="915825" y="299450"/>
            <a:ext cx="10515600" cy="942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latin typeface="Merriweather"/>
                <a:ea typeface="Merriweather"/>
                <a:cs typeface="Merriweather"/>
                <a:sym typeface="Merriweather"/>
              </a:rPr>
              <a:t>Project Milestones </a:t>
            </a:r>
            <a:endParaRPr>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84" name="Shape 184"/>
        <p:cNvGrpSpPr/>
        <p:nvPr/>
      </p:nvGrpSpPr>
      <p:grpSpPr>
        <a:xfrm>
          <a:off x="0" y="0"/>
          <a:ext cx="0" cy="0"/>
          <a:chOff x="0" y="0"/>
          <a:chExt cx="0" cy="0"/>
        </a:xfrm>
      </p:grpSpPr>
      <p:sp>
        <p:nvSpPr>
          <p:cNvPr id="185" name="Shape 185"/>
          <p:cNvSpPr txBox="1"/>
          <p:nvPr>
            <p:ph idx="1" type="body"/>
          </p:nvPr>
        </p:nvSpPr>
        <p:spPr>
          <a:xfrm>
            <a:off x="1202250" y="2531825"/>
            <a:ext cx="5181600" cy="4351200"/>
          </a:xfrm>
          <a:prstGeom prst="rect">
            <a:avLst/>
          </a:prstGeom>
        </p:spPr>
        <p:txBody>
          <a:bodyPr anchorCtr="0" anchor="t" bIns="91425" lIns="91425" spcFirstLastPara="1" rIns="91425" wrap="square" tIns="91425">
            <a:noAutofit/>
          </a:bodyPr>
          <a:lstStyle/>
          <a:p>
            <a:pPr indent="0" lvl="0" marL="0" rtl="0">
              <a:lnSpc>
                <a:spcPct val="70000"/>
              </a:lnSpc>
              <a:spcBef>
                <a:spcPts val="1000"/>
              </a:spcBef>
              <a:spcAft>
                <a:spcPts val="0"/>
              </a:spcAft>
              <a:buNone/>
            </a:pPr>
            <a:r>
              <a:t/>
            </a:r>
            <a:endParaRPr sz="2400"/>
          </a:p>
          <a:p>
            <a:pPr indent="0" lvl="0" marL="0" rtl="0">
              <a:spcBef>
                <a:spcPts val="1000"/>
              </a:spcBef>
              <a:spcAft>
                <a:spcPts val="0"/>
              </a:spcAft>
              <a:buNone/>
            </a:pPr>
            <a:r>
              <a:t/>
            </a:r>
            <a:endParaRPr/>
          </a:p>
        </p:txBody>
      </p:sp>
      <p:sp>
        <p:nvSpPr>
          <p:cNvPr id="186" name="Shape 186"/>
          <p:cNvSpPr txBox="1"/>
          <p:nvPr>
            <p:ph idx="2" type="body"/>
          </p:nvPr>
        </p:nvSpPr>
        <p:spPr>
          <a:xfrm flipH="1">
            <a:off x="11718000" y="5429900"/>
            <a:ext cx="573000" cy="14532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lang="en-US"/>
              <a:t> </a:t>
            </a:r>
            <a:endParaRPr/>
          </a:p>
        </p:txBody>
      </p:sp>
      <p:sp>
        <p:nvSpPr>
          <p:cNvPr id="187" name="Shape 187"/>
          <p:cNvSpPr/>
          <p:nvPr/>
        </p:nvSpPr>
        <p:spPr>
          <a:xfrm>
            <a:off x="760575" y="299450"/>
            <a:ext cx="10670700" cy="942300"/>
          </a:xfrm>
          <a:prstGeom prst="rect">
            <a:avLst/>
          </a:prstGeom>
          <a:solidFill>
            <a:srgbClr val="B433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txBox="1"/>
          <p:nvPr>
            <p:ph type="title"/>
          </p:nvPr>
        </p:nvSpPr>
        <p:spPr>
          <a:xfrm>
            <a:off x="915825" y="299450"/>
            <a:ext cx="10515600" cy="942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a:latin typeface="Merriweather"/>
                <a:ea typeface="Merriweather"/>
                <a:cs typeface="Merriweather"/>
                <a:sym typeface="Merriweather"/>
              </a:rPr>
              <a:t>Project Budget </a:t>
            </a:r>
            <a:endParaRPr>
              <a:latin typeface="Merriweather"/>
              <a:ea typeface="Merriweather"/>
              <a:cs typeface="Merriweather"/>
              <a:sym typeface="Merriweather"/>
            </a:endParaRPr>
          </a:p>
        </p:txBody>
      </p:sp>
      <p:pic>
        <p:nvPicPr>
          <p:cNvPr id="189" name="Shape 189"/>
          <p:cNvPicPr preferRelativeResize="0"/>
          <p:nvPr/>
        </p:nvPicPr>
        <p:blipFill>
          <a:blip r:embed="rId4">
            <a:alphaModFix/>
          </a:blip>
          <a:stretch>
            <a:fillRect/>
          </a:stretch>
        </p:blipFill>
        <p:spPr>
          <a:xfrm>
            <a:off x="760575" y="1343525"/>
            <a:ext cx="10670701" cy="5438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Shape 194"/>
          <p:cNvSpPr txBox="1"/>
          <p:nvPr>
            <p:ph type="title"/>
          </p:nvPr>
        </p:nvSpPr>
        <p:spPr>
          <a:xfrm>
            <a:off x="0" y="365125"/>
            <a:ext cx="6533400" cy="13257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SzPts val="1100"/>
              <a:buFont typeface="Arial"/>
              <a:buNone/>
            </a:pPr>
            <a:r>
              <a:rPr lang="en-US">
                <a:latin typeface="Merriweather"/>
                <a:ea typeface="Merriweather"/>
                <a:cs typeface="Merriweather"/>
                <a:sym typeface="Merriweather"/>
              </a:rPr>
              <a:t> </a:t>
            </a:r>
            <a:r>
              <a:rPr lang="en-US">
                <a:latin typeface="Merriweather"/>
                <a:ea typeface="Merriweather"/>
                <a:cs typeface="Merriweather"/>
                <a:sym typeface="Merriweather"/>
              </a:rPr>
              <a:t>Personnel Resources </a:t>
            </a:r>
            <a:endParaRPr>
              <a:latin typeface="Merriweather"/>
              <a:ea typeface="Merriweather"/>
              <a:cs typeface="Merriweather"/>
              <a:sym typeface="Merriweather"/>
            </a:endParaRPr>
          </a:p>
        </p:txBody>
      </p:sp>
      <p:sp>
        <p:nvSpPr>
          <p:cNvPr id="195" name="Shape 195"/>
          <p:cNvSpPr txBox="1"/>
          <p:nvPr>
            <p:ph idx="1" type="body"/>
          </p:nvPr>
        </p:nvSpPr>
        <p:spPr>
          <a:xfrm>
            <a:off x="1009650" y="3401650"/>
            <a:ext cx="5181600" cy="4351200"/>
          </a:xfrm>
          <a:prstGeom prst="rect">
            <a:avLst/>
          </a:prstGeom>
        </p:spPr>
        <p:txBody>
          <a:bodyPr anchorCtr="0" anchor="t" bIns="91425" lIns="91425" spcFirstLastPara="1" rIns="91425" wrap="square" tIns="91425">
            <a:noAutofit/>
          </a:bodyPr>
          <a:lstStyle/>
          <a:p>
            <a:pPr indent="0" lvl="0" marL="0" rtl="0">
              <a:lnSpc>
                <a:spcPct val="70000"/>
              </a:lnSpc>
              <a:spcBef>
                <a:spcPts val="1000"/>
              </a:spcBef>
              <a:spcAft>
                <a:spcPts val="0"/>
              </a:spcAft>
              <a:buNone/>
            </a:pPr>
            <a:r>
              <a:t/>
            </a:r>
            <a:endParaRPr sz="2400"/>
          </a:p>
          <a:p>
            <a:pPr indent="0" lvl="0" marL="0" rtl="0">
              <a:spcBef>
                <a:spcPts val="1000"/>
              </a:spcBef>
              <a:spcAft>
                <a:spcPts val="0"/>
              </a:spcAft>
              <a:buNone/>
            </a:pPr>
            <a:r>
              <a:t/>
            </a:r>
            <a:endParaRPr/>
          </a:p>
        </p:txBody>
      </p:sp>
      <p:sp>
        <p:nvSpPr>
          <p:cNvPr id="196" name="Shape 196"/>
          <p:cNvSpPr txBox="1"/>
          <p:nvPr>
            <p:ph idx="1" type="body"/>
          </p:nvPr>
        </p:nvSpPr>
        <p:spPr>
          <a:xfrm>
            <a:off x="895350" y="3401725"/>
            <a:ext cx="5181600" cy="43512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lang="en-US"/>
              <a:t> </a:t>
            </a:r>
            <a:endParaRPr/>
          </a:p>
        </p:txBody>
      </p:sp>
      <p:sp>
        <p:nvSpPr>
          <p:cNvPr id="197" name="Shape 197"/>
          <p:cNvSpPr txBox="1"/>
          <p:nvPr>
            <p:ph idx="2" type="body"/>
          </p:nvPr>
        </p:nvSpPr>
        <p:spPr>
          <a:xfrm>
            <a:off x="6229350" y="3401725"/>
            <a:ext cx="5181600" cy="4351200"/>
          </a:xfrm>
          <a:prstGeom prst="rect">
            <a:avLst/>
          </a:prstGeom>
        </p:spPr>
        <p:txBody>
          <a:bodyPr anchorCtr="0" anchor="t" bIns="91425" lIns="91425" spcFirstLastPara="1" rIns="91425" wrap="square" tIns="91425">
            <a:noAutofit/>
          </a:bodyPr>
          <a:lstStyle/>
          <a:p>
            <a:pPr indent="0" lvl="0" marL="0" rtl="0">
              <a:spcBef>
                <a:spcPts val="1000"/>
              </a:spcBef>
              <a:spcAft>
                <a:spcPts val="0"/>
              </a:spcAft>
              <a:buNone/>
            </a:pPr>
            <a:r>
              <a:rPr lang="en-US"/>
              <a:t> </a:t>
            </a:r>
            <a:endParaRPr/>
          </a:p>
        </p:txBody>
      </p:sp>
      <p:graphicFrame>
        <p:nvGraphicFramePr>
          <p:cNvPr id="198" name="Shape 198"/>
          <p:cNvGraphicFramePr/>
          <p:nvPr/>
        </p:nvGraphicFramePr>
        <p:xfrm>
          <a:off x="781050" y="3079700"/>
          <a:ext cx="3000000" cy="3000000"/>
        </p:xfrm>
        <a:graphic>
          <a:graphicData uri="http://schemas.openxmlformats.org/drawingml/2006/table">
            <a:tbl>
              <a:tblPr>
                <a:noFill/>
                <a:tableStyleId>{2523BEAC-AB95-460C-A638-A9ABA6CA0B35}</a:tableStyleId>
              </a:tblPr>
              <a:tblGrid>
                <a:gridCol w="5122350"/>
                <a:gridCol w="5143500"/>
              </a:tblGrid>
              <a:tr h="381000">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Personnel Resources Types </a:t>
                      </a:r>
                      <a:endParaRPr b="1" sz="20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Quantity </a:t>
                      </a:r>
                      <a:endParaRPr b="1" sz="20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Forklift Operators </a:t>
                      </a:r>
                      <a:endParaRPr b="1" sz="20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6 persons </a:t>
                      </a:r>
                      <a:endParaRPr b="1" sz="20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Staff Trainers</a:t>
                      </a:r>
                      <a:endParaRPr b="1" sz="20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2 persons </a:t>
                      </a:r>
                      <a:endParaRPr b="1" sz="20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Line Workers </a:t>
                      </a:r>
                      <a:endParaRPr b="1" sz="20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10 persons </a:t>
                      </a:r>
                      <a:endParaRPr b="1" sz="2000">
                        <a:latin typeface="Franklin Gothic"/>
                        <a:ea typeface="Franklin Gothic"/>
                        <a:cs typeface="Franklin Gothic"/>
                        <a:sym typeface="Franklin Gothic"/>
                      </a:endParaRPr>
                    </a:p>
                  </a:txBody>
                  <a:tcPr marT="91425" marB="91425" marR="91425" marL="91425">
                    <a:solidFill>
                      <a:srgbClr val="EFEFEF"/>
                    </a:solidFill>
                  </a:tcPr>
                </a:tc>
              </a:tr>
              <a:tr h="381000">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Total </a:t>
                      </a:r>
                      <a:endParaRPr b="1" sz="2000">
                        <a:latin typeface="Franklin Gothic"/>
                        <a:ea typeface="Franklin Gothic"/>
                        <a:cs typeface="Franklin Gothic"/>
                        <a:sym typeface="Franklin Gothic"/>
                      </a:endParaRPr>
                    </a:p>
                  </a:txBody>
                  <a:tcPr marT="91425" marB="91425" marR="91425" marL="91425">
                    <a:solidFill>
                      <a:srgbClr val="EFEFEF"/>
                    </a:solidFill>
                  </a:tcPr>
                </a:tc>
                <a:tc>
                  <a:txBody>
                    <a:bodyPr>
                      <a:noAutofit/>
                    </a:bodyPr>
                    <a:lstStyle/>
                    <a:p>
                      <a:pPr indent="0" lvl="0" marL="0" rtl="0">
                        <a:spcBef>
                          <a:spcPts val="0"/>
                        </a:spcBef>
                        <a:spcAft>
                          <a:spcPts val="0"/>
                        </a:spcAft>
                        <a:buNone/>
                      </a:pPr>
                      <a:r>
                        <a:rPr b="1" lang="en-US" sz="2000">
                          <a:latin typeface="Franklin Gothic"/>
                          <a:ea typeface="Franklin Gothic"/>
                          <a:cs typeface="Franklin Gothic"/>
                          <a:sym typeface="Franklin Gothic"/>
                        </a:rPr>
                        <a:t>18 persons </a:t>
                      </a:r>
                      <a:endParaRPr b="1" sz="2000">
                        <a:latin typeface="Franklin Gothic"/>
                        <a:ea typeface="Franklin Gothic"/>
                        <a:cs typeface="Franklin Gothic"/>
                        <a:sym typeface="Franklin Gothic"/>
                      </a:endParaRPr>
                    </a:p>
                  </a:txBody>
                  <a:tcPr marT="91425" marB="91425" marR="91425" marL="91425">
                    <a:solidFill>
                      <a:srgbClr val="EFEFE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203" name="Shape 203"/>
        <p:cNvGrpSpPr/>
        <p:nvPr/>
      </p:nvGrpSpPr>
      <p:grpSpPr>
        <a:xfrm>
          <a:off x="0" y="0"/>
          <a:ext cx="0" cy="0"/>
          <a:chOff x="0" y="0"/>
          <a:chExt cx="0" cy="0"/>
        </a:xfrm>
      </p:grpSpPr>
      <p:pic>
        <p:nvPicPr>
          <p:cNvPr id="204" name="Shape 204"/>
          <p:cNvPicPr preferRelativeResize="0"/>
          <p:nvPr/>
        </p:nvPicPr>
        <p:blipFill rotWithShape="1">
          <a:blip r:embed="rId4">
            <a:alphaModFix/>
          </a:blip>
          <a:srcRect b="0" l="0" r="0" t="0"/>
          <a:stretch/>
        </p:blipFill>
        <p:spPr>
          <a:xfrm>
            <a:off x="0" y="0"/>
            <a:ext cx="4634674" cy="3384874"/>
          </a:xfrm>
          <a:prstGeom prst="rect">
            <a:avLst/>
          </a:prstGeom>
          <a:noFill/>
          <a:ln>
            <a:noFill/>
          </a:ln>
        </p:spPr>
      </p:pic>
      <p:pic>
        <p:nvPicPr>
          <p:cNvPr id="205" name="Shape 205"/>
          <p:cNvPicPr preferRelativeResize="0"/>
          <p:nvPr/>
        </p:nvPicPr>
        <p:blipFill rotWithShape="1">
          <a:blip r:embed="rId5">
            <a:alphaModFix/>
          </a:blip>
          <a:srcRect b="0" l="0" r="0" t="0"/>
          <a:stretch/>
        </p:blipFill>
        <p:spPr>
          <a:xfrm>
            <a:off x="-1" y="3396432"/>
            <a:ext cx="4634688" cy="3461569"/>
          </a:xfrm>
          <a:prstGeom prst="rect">
            <a:avLst/>
          </a:prstGeom>
          <a:noFill/>
          <a:ln>
            <a:noFill/>
          </a:ln>
        </p:spPr>
      </p:pic>
      <p:pic>
        <p:nvPicPr>
          <p:cNvPr id="206" name="Shape 206"/>
          <p:cNvPicPr preferRelativeResize="0"/>
          <p:nvPr/>
        </p:nvPicPr>
        <p:blipFill rotWithShape="1">
          <a:blip r:embed="rId6">
            <a:alphaModFix/>
          </a:blip>
          <a:srcRect b="0" l="0" r="0" t="0"/>
          <a:stretch/>
        </p:blipFill>
        <p:spPr>
          <a:xfrm>
            <a:off x="6561221" y="0"/>
            <a:ext cx="5630780" cy="4212554"/>
          </a:xfrm>
          <a:prstGeom prst="rect">
            <a:avLst/>
          </a:prstGeom>
          <a:noFill/>
          <a:ln>
            <a:noFill/>
          </a:ln>
        </p:spPr>
      </p:pic>
      <p:pic>
        <p:nvPicPr>
          <p:cNvPr id="207" name="Shape 207"/>
          <p:cNvPicPr preferRelativeResize="0"/>
          <p:nvPr/>
        </p:nvPicPr>
        <p:blipFill rotWithShape="1">
          <a:blip r:embed="rId7">
            <a:alphaModFix/>
          </a:blip>
          <a:srcRect b="0" l="0" r="0" t="0"/>
          <a:stretch/>
        </p:blipFill>
        <p:spPr>
          <a:xfrm>
            <a:off x="6561221" y="4204496"/>
            <a:ext cx="5630778" cy="2653504"/>
          </a:xfrm>
          <a:prstGeom prst="rect">
            <a:avLst/>
          </a:prstGeom>
          <a:noFill/>
          <a:ln>
            <a:noFill/>
          </a:ln>
        </p:spPr>
      </p:pic>
      <p:pic>
        <p:nvPicPr>
          <p:cNvPr id="208" name="Shape 208"/>
          <p:cNvPicPr preferRelativeResize="0"/>
          <p:nvPr/>
        </p:nvPicPr>
        <p:blipFill rotWithShape="1">
          <a:blip r:embed="rId8">
            <a:alphaModFix/>
          </a:blip>
          <a:srcRect b="0" l="0" r="0" t="0"/>
          <a:stretch/>
        </p:blipFill>
        <p:spPr>
          <a:xfrm>
            <a:off x="5002558" y="2504327"/>
            <a:ext cx="1190791" cy="1409897"/>
          </a:xfrm>
          <a:prstGeom prst="rect">
            <a:avLst/>
          </a:prstGeom>
          <a:noFill/>
          <a:ln>
            <a:noFill/>
          </a:ln>
        </p:spPr>
      </p:pic>
      <p:pic>
        <p:nvPicPr>
          <p:cNvPr id="209" name="Shape 209"/>
          <p:cNvPicPr preferRelativeResize="0"/>
          <p:nvPr/>
        </p:nvPicPr>
        <p:blipFill rotWithShape="1">
          <a:blip r:embed="rId9">
            <a:alphaModFix/>
          </a:blip>
          <a:srcRect b="0" l="0" r="0" t="0"/>
          <a:stretch/>
        </p:blipFill>
        <p:spPr>
          <a:xfrm>
            <a:off x="4935875" y="4539442"/>
            <a:ext cx="1324160" cy="1524213"/>
          </a:xfrm>
          <a:prstGeom prst="rect">
            <a:avLst/>
          </a:prstGeom>
          <a:noFill/>
          <a:ln>
            <a:noFill/>
          </a:ln>
        </p:spPr>
      </p:pic>
      <p:sp>
        <p:nvSpPr>
          <p:cNvPr id="210" name="Shape 210"/>
          <p:cNvSpPr txBox="1"/>
          <p:nvPr/>
        </p:nvSpPr>
        <p:spPr>
          <a:xfrm>
            <a:off x="4634650" y="162000"/>
            <a:ext cx="1926600" cy="1990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400">
                <a:solidFill>
                  <a:schemeClr val="dk1"/>
                </a:solidFill>
                <a:latin typeface="Merriweather"/>
                <a:ea typeface="Merriweather"/>
                <a:cs typeface="Merriweather"/>
                <a:sym typeface="Merriweather"/>
              </a:rPr>
              <a:t>R</a:t>
            </a:r>
            <a:endParaRPr sz="4400">
              <a:latin typeface="Merriweather"/>
              <a:ea typeface="Merriweather"/>
              <a:cs typeface="Merriweather"/>
              <a:sym typeface="Merriweather"/>
            </a:endParaRPr>
          </a:p>
          <a:p>
            <a:pPr indent="0" lvl="0" marL="0" marR="0" rtl="0" algn="ctr">
              <a:spcBef>
                <a:spcPts val="0"/>
              </a:spcBef>
              <a:spcAft>
                <a:spcPts val="0"/>
              </a:spcAft>
              <a:buNone/>
            </a:pPr>
            <a:r>
              <a:rPr lang="en-US" sz="4400">
                <a:solidFill>
                  <a:schemeClr val="dk1"/>
                </a:solidFill>
                <a:latin typeface="Merriweather"/>
                <a:ea typeface="Merriweather"/>
                <a:cs typeface="Merriweather"/>
                <a:sym typeface="Merriweather"/>
              </a:rPr>
              <a:t>A</a:t>
            </a:r>
            <a:endParaRPr sz="4400">
              <a:latin typeface="Merriweather"/>
              <a:ea typeface="Merriweather"/>
              <a:cs typeface="Merriweather"/>
              <a:sym typeface="Merriweather"/>
            </a:endParaRPr>
          </a:p>
          <a:p>
            <a:pPr indent="0" lvl="0" marL="0" marR="0" rtl="0" algn="ctr">
              <a:spcBef>
                <a:spcPts val="0"/>
              </a:spcBef>
              <a:spcAft>
                <a:spcPts val="0"/>
              </a:spcAft>
              <a:buNone/>
            </a:pPr>
            <a:r>
              <a:rPr lang="en-US" sz="4400">
                <a:solidFill>
                  <a:schemeClr val="dk1"/>
                </a:solidFill>
                <a:latin typeface="Merriweather"/>
                <a:ea typeface="Merriweather"/>
                <a:cs typeface="Merriweather"/>
                <a:sym typeface="Merriweather"/>
              </a:rPr>
              <a:t>M</a:t>
            </a:r>
            <a:endParaRPr sz="4400">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215" name="Shape 215"/>
        <p:cNvGrpSpPr/>
        <p:nvPr/>
      </p:nvGrpSpPr>
      <p:grpSpPr>
        <a:xfrm>
          <a:off x="0" y="0"/>
          <a:ext cx="0" cy="0"/>
          <a:chOff x="0" y="0"/>
          <a:chExt cx="0" cy="0"/>
        </a:xfrm>
      </p:grpSpPr>
      <p:pic>
        <p:nvPicPr>
          <p:cNvPr id="216" name="Shape 216"/>
          <p:cNvPicPr preferRelativeResize="0"/>
          <p:nvPr/>
        </p:nvPicPr>
        <p:blipFill rotWithShape="1">
          <a:blip r:embed="rId4">
            <a:alphaModFix/>
          </a:blip>
          <a:srcRect b="0" l="0" r="0" t="0"/>
          <a:stretch/>
        </p:blipFill>
        <p:spPr>
          <a:xfrm>
            <a:off x="1283369" y="0"/>
            <a:ext cx="9390187"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Shape 221"/>
          <p:cNvSpPr txBox="1"/>
          <p:nvPr>
            <p:ph type="title"/>
          </p:nvPr>
        </p:nvSpPr>
        <p:spPr>
          <a:xfrm>
            <a:off x="0" y="365125"/>
            <a:ext cx="6533400" cy="1399500"/>
          </a:xfrm>
          <a:prstGeom prst="rect">
            <a:avLst/>
          </a:prstGeom>
          <a:noFill/>
          <a:ln>
            <a:noFill/>
          </a:ln>
        </p:spPr>
        <p:txBody>
          <a:bodyPr anchorCtr="0" anchor="ctr" bIns="45700" lIns="91425" spcFirstLastPara="1" rIns="91425" wrap="square" tIns="45700">
            <a:noAutofit/>
          </a:bodyPr>
          <a:lstStyle/>
          <a:p>
            <a:pPr indent="0" lvl="0" marL="0" marR="0" rtl="0">
              <a:lnSpc>
                <a:spcPct val="90000"/>
              </a:lnSpc>
              <a:spcBef>
                <a:spcPts val="0"/>
              </a:spcBef>
              <a:spcAft>
                <a:spcPts val="0"/>
              </a:spcAft>
              <a:buClr>
                <a:schemeClr val="dk1"/>
              </a:buClr>
              <a:buSzPts val="4400"/>
              <a:buFont typeface="Calibri"/>
              <a:buNone/>
            </a:pPr>
            <a:r>
              <a:rPr lang="en-US">
                <a:latin typeface="Merriweather"/>
                <a:ea typeface="Merriweather"/>
                <a:cs typeface="Merriweather"/>
                <a:sym typeface="Merriweather"/>
              </a:rPr>
              <a:t> </a:t>
            </a:r>
            <a:r>
              <a:rPr lang="en-US">
                <a:latin typeface="Merriweather"/>
                <a:ea typeface="Merriweather"/>
                <a:cs typeface="Merriweather"/>
                <a:sym typeface="Merriweather"/>
              </a:rPr>
              <a:t>Ingredients</a:t>
            </a:r>
            <a:endParaRPr i="0" sz="4400" u="none" cap="none" strike="noStrike">
              <a:solidFill>
                <a:schemeClr val="dk1"/>
              </a:solidFill>
              <a:latin typeface="Merriweather"/>
              <a:ea typeface="Merriweather"/>
              <a:cs typeface="Merriweather"/>
              <a:sym typeface="Merriweather"/>
            </a:endParaRPr>
          </a:p>
        </p:txBody>
      </p:sp>
      <p:pic>
        <p:nvPicPr>
          <p:cNvPr id="222" name="Shape 222"/>
          <p:cNvPicPr preferRelativeResize="0"/>
          <p:nvPr/>
        </p:nvPicPr>
        <p:blipFill>
          <a:blip r:embed="rId4">
            <a:alphaModFix/>
          </a:blip>
          <a:stretch>
            <a:fillRect/>
          </a:stretch>
        </p:blipFill>
        <p:spPr>
          <a:xfrm>
            <a:off x="629050" y="2128328"/>
            <a:ext cx="10933900" cy="4417347"/>
          </a:xfrm>
          <a:prstGeom prst="rect">
            <a:avLst/>
          </a:prstGeom>
          <a:noFill/>
          <a:ln>
            <a:noFill/>
          </a:ln>
        </p:spPr>
      </p:pic>
      <p:sp>
        <p:nvSpPr>
          <p:cNvPr id="223" name="Shape 223"/>
          <p:cNvSpPr txBox="1"/>
          <p:nvPr/>
        </p:nvSpPr>
        <p:spPr>
          <a:xfrm>
            <a:off x="661050" y="2246250"/>
            <a:ext cx="10869900" cy="4358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sz="1600">
                <a:solidFill>
                  <a:schemeClr val="dk1"/>
                </a:solidFill>
                <a:latin typeface="Franklin Gothic"/>
                <a:ea typeface="Franklin Gothic"/>
                <a:cs typeface="Franklin Gothic"/>
                <a:sym typeface="Franklin Gothic"/>
              </a:rPr>
              <a:t>Hot sauce:</a:t>
            </a:r>
            <a:endParaRPr b="1" sz="16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lang="en-US" sz="1500">
                <a:solidFill>
                  <a:schemeClr val="dk1"/>
                </a:solidFill>
                <a:latin typeface="Franklin Gothic"/>
                <a:ea typeface="Franklin Gothic"/>
                <a:cs typeface="Franklin Gothic"/>
                <a:sym typeface="Franklin Gothic"/>
              </a:rPr>
              <a:t>	Various peppers, garlic, onion, salt, vegetable oil, water, vinegar</a:t>
            </a:r>
            <a:endParaRPr b="1" sz="15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b="1" lang="en-US" sz="1600">
                <a:solidFill>
                  <a:schemeClr val="dk1"/>
                </a:solidFill>
                <a:latin typeface="Franklin Gothic"/>
                <a:ea typeface="Franklin Gothic"/>
                <a:cs typeface="Franklin Gothic"/>
                <a:sym typeface="Franklin Gothic"/>
              </a:rPr>
              <a:t>BBQ sauce:</a:t>
            </a:r>
            <a:endParaRPr b="1" sz="16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b="1" lang="en-US" sz="1500">
                <a:solidFill>
                  <a:schemeClr val="dk1"/>
                </a:solidFill>
                <a:latin typeface="Franklin Gothic"/>
                <a:ea typeface="Franklin Gothic"/>
                <a:cs typeface="Franklin Gothic"/>
                <a:sym typeface="Franklin Gothic"/>
              </a:rPr>
              <a:t>	</a:t>
            </a:r>
            <a:r>
              <a:rPr lang="en-US" sz="1500">
                <a:solidFill>
                  <a:schemeClr val="dk1"/>
                </a:solidFill>
                <a:latin typeface="Franklin Gothic"/>
                <a:ea typeface="Franklin Gothic"/>
                <a:cs typeface="Franklin Gothic"/>
                <a:sym typeface="Franklin Gothic"/>
              </a:rPr>
              <a:t>Ketchup, water, apple cider vinegar, brown sugar, white sugar, black pepper, onion powder, ground mustard, lemon juice,  	Worcestershire sauce</a:t>
            </a:r>
            <a:endParaRPr sz="15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b="1" lang="en-US" sz="1600">
                <a:solidFill>
                  <a:schemeClr val="dk1"/>
                </a:solidFill>
                <a:latin typeface="Franklin Gothic"/>
                <a:ea typeface="Franklin Gothic"/>
                <a:cs typeface="Franklin Gothic"/>
                <a:sym typeface="Franklin Gothic"/>
              </a:rPr>
              <a:t>Teriyaki</a:t>
            </a:r>
            <a:r>
              <a:rPr b="1" lang="en-US" sz="1500">
                <a:solidFill>
                  <a:schemeClr val="dk1"/>
                </a:solidFill>
                <a:latin typeface="Franklin Gothic"/>
                <a:ea typeface="Franklin Gothic"/>
                <a:cs typeface="Franklin Gothic"/>
                <a:sym typeface="Franklin Gothic"/>
              </a:rPr>
              <a:t>:</a:t>
            </a:r>
            <a:endParaRPr b="1" sz="15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lang="en-US" sz="1500">
                <a:solidFill>
                  <a:schemeClr val="dk1"/>
                </a:solidFill>
                <a:latin typeface="Franklin Gothic"/>
                <a:ea typeface="Franklin Gothic"/>
                <a:cs typeface="Franklin Gothic"/>
                <a:sym typeface="Franklin Gothic"/>
              </a:rPr>
              <a:t>	Soy sauce, water, ground ginger, garlic powder, brown sugar, honey, cornstarch</a:t>
            </a:r>
            <a:endParaRPr sz="15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b="1" lang="en-US" sz="1600">
                <a:solidFill>
                  <a:schemeClr val="dk1"/>
                </a:solidFill>
                <a:latin typeface="Franklin Gothic"/>
                <a:ea typeface="Franklin Gothic"/>
                <a:cs typeface="Franklin Gothic"/>
                <a:sym typeface="Franklin Gothic"/>
              </a:rPr>
              <a:t>Steak sauce:</a:t>
            </a:r>
            <a:endParaRPr b="1" sz="16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lang="en-US" sz="1500">
                <a:solidFill>
                  <a:schemeClr val="dk1"/>
                </a:solidFill>
                <a:latin typeface="Franklin Gothic"/>
                <a:ea typeface="Franklin Gothic"/>
                <a:cs typeface="Franklin Gothic"/>
                <a:sym typeface="Franklin Gothic"/>
              </a:rPr>
              <a:t>	Ketchup, Worcestershire sauce, brown sugar, hot pepper sauce, mustard, apple cider vinegar, salt, pepper</a:t>
            </a:r>
            <a:endParaRPr sz="15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b="1" lang="en-US" sz="1600">
                <a:solidFill>
                  <a:schemeClr val="dk1"/>
                </a:solidFill>
                <a:latin typeface="Franklin Gothic"/>
                <a:ea typeface="Franklin Gothic"/>
                <a:cs typeface="Franklin Gothic"/>
                <a:sym typeface="Franklin Gothic"/>
              </a:rPr>
              <a:t>Soy sauce:</a:t>
            </a:r>
            <a:endParaRPr b="1" sz="16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lang="en-US" sz="1500">
                <a:solidFill>
                  <a:schemeClr val="dk1"/>
                </a:solidFill>
                <a:latin typeface="Franklin Gothic"/>
                <a:ea typeface="Franklin Gothic"/>
                <a:cs typeface="Franklin Gothic"/>
                <a:sym typeface="Franklin Gothic"/>
              </a:rPr>
              <a:t>	Fermented soybean paste, roasted wheat (grain), salt, water</a:t>
            </a:r>
            <a:endParaRPr sz="15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b="1" lang="en-US" sz="1600">
                <a:solidFill>
                  <a:schemeClr val="dk1"/>
                </a:solidFill>
                <a:latin typeface="Franklin Gothic"/>
                <a:ea typeface="Franklin Gothic"/>
                <a:cs typeface="Franklin Gothic"/>
                <a:sym typeface="Franklin Gothic"/>
              </a:rPr>
              <a:t>Worcestershire</a:t>
            </a:r>
            <a:r>
              <a:rPr lang="en-US" sz="1600">
                <a:solidFill>
                  <a:schemeClr val="dk1"/>
                </a:solidFill>
                <a:latin typeface="Franklin Gothic"/>
                <a:ea typeface="Franklin Gothic"/>
                <a:cs typeface="Franklin Gothic"/>
                <a:sym typeface="Franklin Gothic"/>
              </a:rPr>
              <a:t> </a:t>
            </a:r>
            <a:r>
              <a:rPr b="1" lang="en-US" sz="1600">
                <a:solidFill>
                  <a:schemeClr val="dk1"/>
                </a:solidFill>
                <a:latin typeface="Franklin Gothic"/>
                <a:ea typeface="Franklin Gothic"/>
                <a:cs typeface="Franklin Gothic"/>
                <a:sym typeface="Franklin Gothic"/>
              </a:rPr>
              <a:t>sauce:</a:t>
            </a:r>
            <a:endParaRPr b="1" sz="1600">
              <a:solidFill>
                <a:schemeClr val="dk1"/>
              </a:solidFill>
              <a:latin typeface="Franklin Gothic"/>
              <a:ea typeface="Franklin Gothic"/>
              <a:cs typeface="Franklin Gothic"/>
              <a:sym typeface="Franklin Gothic"/>
            </a:endParaRPr>
          </a:p>
          <a:p>
            <a:pPr indent="0" lvl="0" marL="457200" rtl="0">
              <a:spcBef>
                <a:spcPts val="0"/>
              </a:spcBef>
              <a:spcAft>
                <a:spcPts val="0"/>
              </a:spcAft>
              <a:buNone/>
            </a:pPr>
            <a:r>
              <a:rPr lang="en-US" sz="1500">
                <a:solidFill>
                  <a:schemeClr val="dk1"/>
                </a:solidFill>
                <a:latin typeface="Franklin Gothic"/>
                <a:ea typeface="Franklin Gothic"/>
                <a:cs typeface="Franklin Gothic"/>
                <a:sym typeface="Franklin Gothic"/>
              </a:rPr>
              <a:t>Barley malt vinegar, spirit vinegar, molasses, sugar, salt, anchovies, tamarind extract, onions, garlic, various spices (soy sauce, lemon, pickles, peppers)</a:t>
            </a:r>
            <a:endParaRPr sz="15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b="1" lang="en-US" sz="1600">
                <a:solidFill>
                  <a:schemeClr val="dk1"/>
                </a:solidFill>
                <a:latin typeface="Franklin Gothic"/>
                <a:ea typeface="Franklin Gothic"/>
                <a:cs typeface="Franklin Gothic"/>
                <a:sym typeface="Franklin Gothic"/>
              </a:rPr>
              <a:t>Dijon mustard:</a:t>
            </a:r>
            <a:endParaRPr b="1" sz="16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lang="en-US" sz="1500">
                <a:solidFill>
                  <a:schemeClr val="dk1"/>
                </a:solidFill>
                <a:latin typeface="Franklin Gothic"/>
                <a:ea typeface="Franklin Gothic"/>
                <a:cs typeface="Franklin Gothic"/>
                <a:sym typeface="Franklin Gothic"/>
              </a:rPr>
              <a:t>	White wine, ground brown mustard seed, salt, turmeric, paprika, verjuice (juice made from unripe grapes)</a:t>
            </a:r>
            <a:endParaRPr sz="15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b="1" lang="en-US" sz="1600">
                <a:solidFill>
                  <a:schemeClr val="dk1"/>
                </a:solidFill>
                <a:latin typeface="Franklin Gothic"/>
                <a:ea typeface="Franklin Gothic"/>
                <a:cs typeface="Franklin Gothic"/>
                <a:sym typeface="Franklin Gothic"/>
              </a:rPr>
              <a:t>Tomato sauce:</a:t>
            </a:r>
            <a:endParaRPr b="1" sz="16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rPr lang="en-US" sz="1500">
                <a:solidFill>
                  <a:schemeClr val="dk1"/>
                </a:solidFill>
                <a:latin typeface="Franklin Gothic"/>
                <a:ea typeface="Franklin Gothic"/>
                <a:cs typeface="Franklin Gothic"/>
                <a:sym typeface="Franklin Gothic"/>
              </a:rPr>
              <a:t>	Olive oil, onion, bay leaf, oregano, garlic, salt, tomato paste, tomatoes</a:t>
            </a:r>
            <a:endParaRPr sz="1500">
              <a:solidFill>
                <a:schemeClr val="dk1"/>
              </a:solidFill>
              <a:latin typeface="Franklin Gothic"/>
              <a:ea typeface="Franklin Gothic"/>
              <a:cs typeface="Franklin Gothic"/>
              <a:sym typeface="Franklin Gothic"/>
            </a:endParaRPr>
          </a:p>
          <a:p>
            <a:pPr indent="0" lvl="0" marL="0" rtl="0">
              <a:spcBef>
                <a:spcPts val="0"/>
              </a:spcBef>
              <a:spcAft>
                <a:spcPts val="0"/>
              </a:spcAft>
              <a:buNone/>
            </a:pPr>
            <a:r>
              <a:t/>
            </a:r>
            <a:endParaRPr sz="1500">
              <a:solidFill>
                <a:schemeClr val="dk1"/>
              </a:solidFill>
            </a:endParaRPr>
          </a:p>
        </p:txBody>
      </p:sp>
      <p:pic>
        <p:nvPicPr>
          <p:cNvPr id="224" name="Shape 224"/>
          <p:cNvPicPr preferRelativeResize="0"/>
          <p:nvPr/>
        </p:nvPicPr>
        <p:blipFill>
          <a:blip r:embed="rId5">
            <a:alphaModFix/>
          </a:blip>
          <a:stretch>
            <a:fillRect/>
          </a:stretch>
        </p:blipFill>
        <p:spPr>
          <a:xfrm>
            <a:off x="3575625" y="328300"/>
            <a:ext cx="699675" cy="1399350"/>
          </a:xfrm>
          <a:prstGeom prst="rect">
            <a:avLst/>
          </a:prstGeom>
          <a:noFill/>
          <a:ln>
            <a:noFill/>
          </a:ln>
        </p:spPr>
      </p:pic>
      <p:pic>
        <p:nvPicPr>
          <p:cNvPr id="225" name="Shape 225"/>
          <p:cNvPicPr preferRelativeResize="0"/>
          <p:nvPr/>
        </p:nvPicPr>
        <p:blipFill>
          <a:blip r:embed="rId6">
            <a:alphaModFix/>
          </a:blip>
          <a:stretch>
            <a:fillRect/>
          </a:stretch>
        </p:blipFill>
        <p:spPr>
          <a:xfrm>
            <a:off x="4186825" y="523325"/>
            <a:ext cx="1241152" cy="1241152"/>
          </a:xfrm>
          <a:prstGeom prst="rect">
            <a:avLst/>
          </a:prstGeom>
          <a:noFill/>
          <a:ln>
            <a:noFill/>
          </a:ln>
        </p:spPr>
      </p:pic>
      <p:pic>
        <p:nvPicPr>
          <p:cNvPr id="226" name="Shape 226"/>
          <p:cNvPicPr preferRelativeResize="0"/>
          <p:nvPr/>
        </p:nvPicPr>
        <p:blipFill>
          <a:blip r:embed="rId7">
            <a:alphaModFix/>
          </a:blip>
          <a:stretch>
            <a:fillRect/>
          </a:stretch>
        </p:blipFill>
        <p:spPr>
          <a:xfrm>
            <a:off x="4784725" y="470675"/>
            <a:ext cx="1241150" cy="1515366"/>
          </a:xfrm>
          <a:prstGeom prst="rect">
            <a:avLst/>
          </a:prstGeom>
          <a:noFill/>
          <a:ln>
            <a:noFill/>
          </a:ln>
        </p:spPr>
      </p:pic>
      <p:pic>
        <p:nvPicPr>
          <p:cNvPr id="227" name="Shape 227"/>
          <p:cNvPicPr preferRelativeResize="0"/>
          <p:nvPr/>
        </p:nvPicPr>
        <p:blipFill>
          <a:blip r:embed="rId8">
            <a:alphaModFix/>
          </a:blip>
          <a:stretch>
            <a:fillRect/>
          </a:stretch>
        </p:blipFill>
        <p:spPr>
          <a:xfrm>
            <a:off x="5515050" y="562950"/>
            <a:ext cx="1161900" cy="1161900"/>
          </a:xfrm>
          <a:prstGeom prst="rect">
            <a:avLst/>
          </a:prstGeom>
          <a:noFill/>
          <a:ln>
            <a:noFill/>
          </a:ln>
        </p:spPr>
      </p:pic>
      <p:pic>
        <p:nvPicPr>
          <p:cNvPr id="228" name="Shape 228"/>
          <p:cNvPicPr preferRelativeResize="0"/>
          <p:nvPr/>
        </p:nvPicPr>
        <p:blipFill>
          <a:blip r:embed="rId9">
            <a:alphaModFix/>
          </a:blip>
          <a:stretch>
            <a:fillRect/>
          </a:stretch>
        </p:blipFill>
        <p:spPr>
          <a:xfrm>
            <a:off x="9112025" y="523325"/>
            <a:ext cx="1241150" cy="1241150"/>
          </a:xfrm>
          <a:prstGeom prst="rect">
            <a:avLst/>
          </a:prstGeom>
          <a:noFill/>
          <a:ln>
            <a:noFill/>
          </a:ln>
        </p:spPr>
      </p:pic>
      <p:pic>
        <p:nvPicPr>
          <p:cNvPr id="229" name="Shape 229"/>
          <p:cNvPicPr preferRelativeResize="0"/>
          <p:nvPr/>
        </p:nvPicPr>
        <p:blipFill>
          <a:blip r:embed="rId10">
            <a:alphaModFix/>
          </a:blip>
          <a:stretch>
            <a:fillRect/>
          </a:stretch>
        </p:blipFill>
        <p:spPr>
          <a:xfrm>
            <a:off x="9559125" y="523325"/>
            <a:ext cx="1241150" cy="1241150"/>
          </a:xfrm>
          <a:prstGeom prst="rect">
            <a:avLst/>
          </a:prstGeom>
          <a:noFill/>
          <a:ln>
            <a:noFill/>
          </a:ln>
        </p:spPr>
      </p:pic>
      <p:pic>
        <p:nvPicPr>
          <p:cNvPr id="230" name="Shape 230"/>
          <p:cNvPicPr preferRelativeResize="0"/>
          <p:nvPr/>
        </p:nvPicPr>
        <p:blipFill>
          <a:blip r:embed="rId11">
            <a:alphaModFix/>
          </a:blip>
          <a:stretch>
            <a:fillRect/>
          </a:stretch>
        </p:blipFill>
        <p:spPr>
          <a:xfrm>
            <a:off x="10353175" y="692262"/>
            <a:ext cx="1072225" cy="1072225"/>
          </a:xfrm>
          <a:prstGeom prst="rect">
            <a:avLst/>
          </a:prstGeom>
          <a:noFill/>
          <a:ln>
            <a:noFill/>
          </a:ln>
        </p:spPr>
      </p:pic>
      <p:pic>
        <p:nvPicPr>
          <p:cNvPr id="231" name="Shape 231"/>
          <p:cNvPicPr preferRelativeResize="0"/>
          <p:nvPr/>
        </p:nvPicPr>
        <p:blipFill>
          <a:blip r:embed="rId12">
            <a:alphaModFix/>
          </a:blip>
          <a:stretch>
            <a:fillRect/>
          </a:stretch>
        </p:blipFill>
        <p:spPr>
          <a:xfrm>
            <a:off x="11178750" y="555759"/>
            <a:ext cx="1072225" cy="11762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Shape 236"/>
          <p:cNvSpPr txBox="1"/>
          <p:nvPr>
            <p:ph type="ctrTitle"/>
          </p:nvPr>
        </p:nvSpPr>
        <p:spPr>
          <a:xfrm>
            <a:off x="193275" y="663429"/>
            <a:ext cx="6160500" cy="8064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Calibri"/>
              <a:buNone/>
            </a:pPr>
            <a:r>
              <a:rPr lang="en-US" sz="4800">
                <a:latin typeface="Merriweather"/>
                <a:ea typeface="Merriweather"/>
                <a:cs typeface="Merriweather"/>
                <a:sym typeface="Merriweather"/>
              </a:rPr>
              <a:t>Measuring Success</a:t>
            </a:r>
            <a:endParaRPr i="0" sz="4800" u="none" cap="none" strike="noStrike">
              <a:solidFill>
                <a:schemeClr val="dk1"/>
              </a:solidFill>
              <a:latin typeface="Merriweather"/>
              <a:ea typeface="Merriweather"/>
              <a:cs typeface="Merriweather"/>
              <a:sym typeface="Merriweather"/>
            </a:endParaRPr>
          </a:p>
        </p:txBody>
      </p:sp>
      <p:pic>
        <p:nvPicPr>
          <p:cNvPr id="237" name="Shape 237"/>
          <p:cNvPicPr preferRelativeResize="0"/>
          <p:nvPr/>
        </p:nvPicPr>
        <p:blipFill>
          <a:blip r:embed="rId4">
            <a:alphaModFix/>
          </a:blip>
          <a:stretch>
            <a:fillRect/>
          </a:stretch>
        </p:blipFill>
        <p:spPr>
          <a:xfrm>
            <a:off x="722375" y="2894925"/>
            <a:ext cx="10585075" cy="2862850"/>
          </a:xfrm>
          <a:prstGeom prst="rect">
            <a:avLst/>
          </a:prstGeom>
          <a:noFill/>
          <a:ln>
            <a:noFill/>
          </a:ln>
        </p:spPr>
      </p:pic>
      <p:sp>
        <p:nvSpPr>
          <p:cNvPr id="238" name="Shape 238"/>
          <p:cNvSpPr txBox="1"/>
          <p:nvPr/>
        </p:nvSpPr>
        <p:spPr>
          <a:xfrm>
            <a:off x="1031900" y="3095875"/>
            <a:ext cx="9966000" cy="2661900"/>
          </a:xfrm>
          <a:prstGeom prst="rect">
            <a:avLst/>
          </a:prstGeom>
          <a:noFill/>
          <a:ln>
            <a:noFill/>
          </a:ln>
        </p:spPr>
        <p:txBody>
          <a:bodyPr anchorCtr="0" anchor="t" bIns="91425" lIns="91425" spcFirstLastPara="1" rIns="91425" wrap="square" tIns="91425">
            <a:noAutofit/>
          </a:bodyPr>
          <a:lstStyle/>
          <a:p>
            <a:pPr indent="-381000" lvl="0" marL="457200" rtl="0">
              <a:lnSpc>
                <a:spcPct val="200000"/>
              </a:lnSpc>
              <a:spcBef>
                <a:spcPts val="0"/>
              </a:spcBef>
              <a:spcAft>
                <a:spcPts val="0"/>
              </a:spcAft>
              <a:buSzPts val="2400"/>
              <a:buFont typeface="Franklin Gothic"/>
              <a:buAutoNum type="arabicPeriod"/>
            </a:pPr>
            <a:r>
              <a:rPr lang="en-US" sz="2400">
                <a:latin typeface="Franklin Gothic"/>
                <a:ea typeface="Franklin Gothic"/>
                <a:cs typeface="Franklin Gothic"/>
                <a:sym typeface="Franklin Gothic"/>
              </a:rPr>
              <a:t>Increased demand for product from current vendors and wholesalers.</a:t>
            </a:r>
            <a:endParaRPr sz="2400">
              <a:latin typeface="Franklin Gothic"/>
              <a:ea typeface="Franklin Gothic"/>
              <a:cs typeface="Franklin Gothic"/>
              <a:sym typeface="Franklin Gothic"/>
            </a:endParaRPr>
          </a:p>
          <a:p>
            <a:pPr indent="-381000" lvl="0" marL="457200" rtl="0">
              <a:lnSpc>
                <a:spcPct val="200000"/>
              </a:lnSpc>
              <a:spcBef>
                <a:spcPts val="0"/>
              </a:spcBef>
              <a:spcAft>
                <a:spcPts val="0"/>
              </a:spcAft>
              <a:buSzPts val="2400"/>
              <a:buFont typeface="Franklin Gothic"/>
              <a:buAutoNum type="arabicPeriod"/>
            </a:pPr>
            <a:r>
              <a:rPr lang="en-US" sz="2400">
                <a:latin typeface="Franklin Gothic"/>
                <a:ea typeface="Franklin Gothic"/>
                <a:cs typeface="Franklin Gothic"/>
                <a:sym typeface="Franklin Gothic"/>
              </a:rPr>
              <a:t>Substantial new business from online private and custom markets.</a:t>
            </a:r>
            <a:endParaRPr sz="2400">
              <a:latin typeface="Franklin Gothic"/>
              <a:ea typeface="Franklin Gothic"/>
              <a:cs typeface="Franklin Gothic"/>
              <a:sym typeface="Franklin Gothic"/>
            </a:endParaRPr>
          </a:p>
          <a:p>
            <a:pPr indent="0" lvl="0" marL="0" algn="ctr">
              <a:lnSpc>
                <a:spcPct val="200000"/>
              </a:lnSpc>
              <a:spcBef>
                <a:spcPts val="0"/>
              </a:spcBef>
              <a:spcAft>
                <a:spcPts val="0"/>
              </a:spcAft>
              <a:buNone/>
            </a:pPr>
            <a:r>
              <a:rPr b="1" lang="en-US" sz="2500">
                <a:latin typeface="Franklin Gothic"/>
                <a:ea typeface="Franklin Gothic"/>
                <a:cs typeface="Franklin Gothic"/>
                <a:sym typeface="Franklin Gothic"/>
              </a:rPr>
              <a:t>	… potential, unrealized profits estimated at $7.5 million.</a:t>
            </a:r>
            <a:endParaRPr b="1" sz="2500">
              <a:latin typeface="Franklin Gothic"/>
              <a:ea typeface="Franklin Gothic"/>
              <a:cs typeface="Franklin Gothic"/>
              <a:sym typeface="Frankli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Shape 94"/>
          <p:cNvSpPr txBox="1"/>
          <p:nvPr>
            <p:ph type="title"/>
          </p:nvPr>
        </p:nvSpPr>
        <p:spPr>
          <a:xfrm>
            <a:off x="0" y="365125"/>
            <a:ext cx="6533400" cy="1418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lang="en-US">
                <a:latin typeface="Merriweather"/>
                <a:ea typeface="Merriweather"/>
                <a:cs typeface="Merriweather"/>
                <a:sym typeface="Merriweather"/>
              </a:rPr>
              <a:t>  </a:t>
            </a:r>
            <a:r>
              <a:rPr i="0" lang="en-US" sz="4400" u="none" cap="none" strike="noStrike">
                <a:solidFill>
                  <a:schemeClr val="dk1"/>
                </a:solidFill>
                <a:latin typeface="Merriweather"/>
                <a:ea typeface="Merriweather"/>
                <a:cs typeface="Merriweather"/>
                <a:sym typeface="Merriweather"/>
              </a:rPr>
              <a:t>Deliverables</a:t>
            </a:r>
            <a:endParaRPr i="0" sz="4400" u="none" cap="none" strike="noStrike">
              <a:solidFill>
                <a:schemeClr val="dk1"/>
              </a:solidFill>
              <a:latin typeface="Merriweather"/>
              <a:ea typeface="Merriweather"/>
              <a:cs typeface="Merriweather"/>
              <a:sym typeface="Merriweather"/>
            </a:endParaRPr>
          </a:p>
        </p:txBody>
      </p:sp>
      <p:sp>
        <p:nvSpPr>
          <p:cNvPr id="95" name="Shape 95"/>
          <p:cNvSpPr txBox="1"/>
          <p:nvPr>
            <p:ph idx="1" type="body"/>
          </p:nvPr>
        </p:nvSpPr>
        <p:spPr>
          <a:xfrm>
            <a:off x="6647100" y="1896325"/>
            <a:ext cx="5289300" cy="4812900"/>
          </a:xfrm>
          <a:prstGeom prst="rect">
            <a:avLst/>
          </a:prstGeom>
          <a:blipFill rotWithShape="1">
            <a:blip r:embed="rId4">
              <a:alphaModFix amt="50000"/>
            </a:blip>
            <a:tile algn="tl" flip="none" tx="0" sx="100000" ty="0" sy="100000"/>
          </a:blipFill>
          <a:ln>
            <a:noFill/>
          </a:ln>
          <a:effectLst>
            <a:outerShdw blurRad="57150" rotWithShape="0" algn="bl" dir="5400000" dist="19050">
              <a:srgbClr val="000000">
                <a:alpha val="0"/>
              </a:srgbClr>
            </a:outerShdw>
          </a:effectLst>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Franklin Gothic"/>
              <a:buChar char="•"/>
            </a:pPr>
            <a:r>
              <a:rPr lang="en-US">
                <a:latin typeface="Franklin Gothic"/>
                <a:ea typeface="Franklin Gothic"/>
                <a:cs typeface="Franklin Gothic"/>
                <a:sym typeface="Franklin Gothic"/>
              </a:rPr>
              <a:t>Custom wholesale sauces, ready to order</a:t>
            </a:r>
            <a:endParaRPr>
              <a:latin typeface="Franklin Gothic"/>
              <a:ea typeface="Franklin Gothic"/>
              <a:cs typeface="Franklin Gothic"/>
              <a:sym typeface="Franklin Gothic"/>
            </a:endParaRPr>
          </a:p>
          <a:p>
            <a:pPr indent="-228600" lvl="0" marL="228600" marR="0" rtl="0" algn="l">
              <a:lnSpc>
                <a:spcPct val="90000"/>
              </a:lnSpc>
              <a:spcBef>
                <a:spcPts val="0"/>
              </a:spcBef>
              <a:spcAft>
                <a:spcPts val="0"/>
              </a:spcAft>
              <a:buClr>
                <a:schemeClr val="dk1"/>
              </a:buClr>
              <a:buSzPts val="2800"/>
              <a:buFont typeface="Franklin Gothic"/>
              <a:buChar char="•"/>
            </a:pPr>
            <a:r>
              <a:rPr lang="en-US">
                <a:latin typeface="Franklin Gothic"/>
                <a:ea typeface="Franklin Gothic"/>
                <a:cs typeface="Franklin Gothic"/>
                <a:sym typeface="Franklin Gothic"/>
              </a:rPr>
              <a:t>A new team of trained workers in production </a:t>
            </a:r>
            <a:endParaRPr>
              <a:latin typeface="Franklin Gothic"/>
              <a:ea typeface="Franklin Gothic"/>
              <a:cs typeface="Franklin Gothic"/>
              <a:sym typeface="Franklin Gothic"/>
            </a:endParaRPr>
          </a:p>
          <a:p>
            <a:pPr indent="-228600" lvl="0" marL="228600" marR="0" rtl="0" algn="l">
              <a:lnSpc>
                <a:spcPct val="90000"/>
              </a:lnSpc>
              <a:spcBef>
                <a:spcPts val="0"/>
              </a:spcBef>
              <a:spcAft>
                <a:spcPts val="0"/>
              </a:spcAft>
              <a:buClr>
                <a:schemeClr val="dk1"/>
              </a:buClr>
              <a:buSzPts val="2800"/>
              <a:buFont typeface="Franklin Gothic"/>
              <a:buChar char="•"/>
            </a:pPr>
            <a:r>
              <a:rPr lang="en-US">
                <a:latin typeface="Franklin Gothic"/>
                <a:ea typeface="Franklin Gothic"/>
                <a:cs typeface="Franklin Gothic"/>
                <a:sym typeface="Franklin Gothic"/>
              </a:rPr>
              <a:t>Improved utilization of resources and space</a:t>
            </a:r>
            <a:endParaRPr>
              <a:latin typeface="Franklin Gothic"/>
              <a:ea typeface="Franklin Gothic"/>
              <a:cs typeface="Franklin Gothic"/>
              <a:sym typeface="Franklin Gothic"/>
            </a:endParaRPr>
          </a:p>
          <a:p>
            <a:pPr indent="-228600" lvl="0" marL="228600" marR="0" rtl="0" algn="l">
              <a:lnSpc>
                <a:spcPct val="90000"/>
              </a:lnSpc>
              <a:spcBef>
                <a:spcPts val="0"/>
              </a:spcBef>
              <a:spcAft>
                <a:spcPts val="0"/>
              </a:spcAft>
              <a:buClr>
                <a:schemeClr val="dk1"/>
              </a:buClr>
              <a:buSzPts val="2800"/>
              <a:buFont typeface="Franklin Gothic"/>
              <a:buChar char="•"/>
            </a:pPr>
            <a:r>
              <a:rPr lang="en-US">
                <a:latin typeface="Franklin Gothic"/>
                <a:ea typeface="Franklin Gothic"/>
                <a:cs typeface="Franklin Gothic"/>
                <a:sym typeface="Franklin Gothic"/>
              </a:rPr>
              <a:t>Enhanced marketing and customer knowledge</a:t>
            </a:r>
            <a:endParaRPr>
              <a:latin typeface="Franklin Gothic"/>
              <a:ea typeface="Franklin Gothic"/>
              <a:cs typeface="Franklin Gothic"/>
              <a:sym typeface="Franklin Gothic"/>
            </a:endParaRPr>
          </a:p>
          <a:p>
            <a:pPr indent="-228600" lvl="0" marL="228600" marR="0" rtl="0" algn="l">
              <a:lnSpc>
                <a:spcPct val="90000"/>
              </a:lnSpc>
              <a:spcBef>
                <a:spcPts val="0"/>
              </a:spcBef>
              <a:spcAft>
                <a:spcPts val="0"/>
              </a:spcAft>
              <a:buClr>
                <a:schemeClr val="dk1"/>
              </a:buClr>
              <a:buSzPts val="2800"/>
              <a:buFont typeface="Franklin Gothic"/>
              <a:buChar char="•"/>
            </a:pPr>
            <a:r>
              <a:rPr lang="en-US">
                <a:latin typeface="Franklin Gothic"/>
                <a:ea typeface="Franklin Gothic"/>
                <a:cs typeface="Franklin Gothic"/>
                <a:sym typeface="Franklin Gothic"/>
              </a:rPr>
              <a:t>Expanded use of online ordering availability </a:t>
            </a:r>
            <a:endParaRPr>
              <a:latin typeface="Franklin Gothic"/>
              <a:ea typeface="Franklin Gothic"/>
              <a:cs typeface="Franklin Gothic"/>
              <a:sym typeface="Franklin Gothic"/>
            </a:endParaRPr>
          </a:p>
        </p:txBody>
      </p:sp>
      <p:pic>
        <p:nvPicPr>
          <p:cNvPr id="96" name="Shape 96"/>
          <p:cNvPicPr preferRelativeResize="0"/>
          <p:nvPr/>
        </p:nvPicPr>
        <p:blipFill>
          <a:blip r:embed="rId5">
            <a:alphaModFix/>
          </a:blip>
          <a:stretch>
            <a:fillRect/>
          </a:stretch>
        </p:blipFill>
        <p:spPr>
          <a:xfrm>
            <a:off x="352300" y="2353600"/>
            <a:ext cx="5828725" cy="3898375"/>
          </a:xfrm>
          <a:prstGeom prst="rect">
            <a:avLst/>
          </a:prstGeom>
          <a:noFill/>
          <a:ln>
            <a:noFill/>
          </a:ln>
          <a:effectLst>
            <a:outerShdw blurRad="57150" rotWithShape="0" algn="bl" dir="2700000" dist="142875">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Shape 101"/>
          <p:cNvSpPr txBox="1"/>
          <p:nvPr>
            <p:ph type="title"/>
          </p:nvPr>
        </p:nvSpPr>
        <p:spPr>
          <a:xfrm>
            <a:off x="152275" y="395850"/>
            <a:ext cx="65334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Merriweather"/>
                <a:ea typeface="Merriweather"/>
                <a:cs typeface="Merriweather"/>
                <a:sym typeface="Merriweather"/>
              </a:rPr>
              <a:t>Business Need</a:t>
            </a:r>
            <a:endParaRPr i="0" sz="4400" u="none" cap="none" strike="noStrike">
              <a:solidFill>
                <a:schemeClr val="dk1"/>
              </a:solidFill>
              <a:latin typeface="Merriweather"/>
              <a:ea typeface="Merriweather"/>
              <a:cs typeface="Merriweather"/>
              <a:sym typeface="Merriweather"/>
            </a:endParaRPr>
          </a:p>
        </p:txBody>
      </p:sp>
      <p:sp>
        <p:nvSpPr>
          <p:cNvPr id="102" name="Shape 102"/>
          <p:cNvSpPr txBox="1"/>
          <p:nvPr>
            <p:ph idx="1" type="body"/>
          </p:nvPr>
        </p:nvSpPr>
        <p:spPr>
          <a:xfrm>
            <a:off x="152275" y="1946000"/>
            <a:ext cx="5715300" cy="4776600"/>
          </a:xfrm>
          <a:prstGeom prst="rect">
            <a:avLst/>
          </a:prstGeom>
          <a:blipFill rotWithShape="1">
            <a:blip r:embed="rId4">
              <a:alphaModFix amt="50000"/>
            </a:blip>
            <a:tile algn="tl" flip="none" tx="0" sx="100000" ty="0" sy="100000"/>
          </a:blipFill>
          <a:ln>
            <a:noFill/>
          </a:ln>
          <a:effectLst>
            <a:outerShdw blurRad="57150" rotWithShape="0" algn="bl" dir="5400000" dist="19050">
              <a:srgbClr val="000000">
                <a:alpha val="62000"/>
              </a:srgbClr>
            </a:outerShdw>
          </a:effectLst>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Clr>
                <a:schemeClr val="dk1"/>
              </a:buClr>
              <a:buSzPts val="2800"/>
              <a:buFont typeface="Franklin Gothic"/>
              <a:buChar char="●"/>
            </a:pPr>
            <a:r>
              <a:rPr lang="en-US">
                <a:latin typeface="Franklin Gothic"/>
                <a:ea typeface="Franklin Gothic"/>
                <a:cs typeface="Franklin Gothic"/>
                <a:sym typeface="Franklin Gothic"/>
              </a:rPr>
              <a:t>Dry Spice machinery is the same as wet spice</a:t>
            </a:r>
            <a:endParaRPr>
              <a:latin typeface="Franklin Gothic"/>
              <a:ea typeface="Franklin Gothic"/>
              <a:cs typeface="Franklin Gothic"/>
              <a:sym typeface="Franklin Gothic"/>
            </a:endParaRPr>
          </a:p>
          <a:p>
            <a:pPr indent="-406400" lvl="0" marL="457200" marR="0" rtl="0" algn="l">
              <a:lnSpc>
                <a:spcPct val="90000"/>
              </a:lnSpc>
              <a:spcBef>
                <a:spcPts val="0"/>
              </a:spcBef>
              <a:spcAft>
                <a:spcPts val="0"/>
              </a:spcAft>
              <a:buSzPts val="2800"/>
              <a:buFont typeface="Franklin Gothic"/>
              <a:buChar char="●"/>
            </a:pPr>
            <a:r>
              <a:rPr lang="en-US">
                <a:latin typeface="Franklin Gothic"/>
                <a:ea typeface="Franklin Gothic"/>
                <a:cs typeface="Franklin Gothic"/>
                <a:sym typeface="Franklin Gothic"/>
              </a:rPr>
              <a:t>Surplus machinery and warehouse space acquired</a:t>
            </a:r>
            <a:endParaRPr>
              <a:latin typeface="Franklin Gothic"/>
              <a:ea typeface="Franklin Gothic"/>
              <a:cs typeface="Franklin Gothic"/>
              <a:sym typeface="Franklin Gothic"/>
            </a:endParaRPr>
          </a:p>
          <a:p>
            <a:pPr indent="-406400" lvl="0" marL="457200" marR="0" rtl="0" algn="l">
              <a:lnSpc>
                <a:spcPct val="90000"/>
              </a:lnSpc>
              <a:spcBef>
                <a:spcPts val="0"/>
              </a:spcBef>
              <a:spcAft>
                <a:spcPts val="0"/>
              </a:spcAft>
              <a:buSzPts val="2800"/>
              <a:buFont typeface="Franklin Gothic"/>
              <a:buChar char="●"/>
            </a:pPr>
            <a:r>
              <a:rPr lang="en-US">
                <a:latin typeface="Franklin Gothic"/>
                <a:ea typeface="Franklin Gothic"/>
                <a:cs typeface="Franklin Gothic"/>
                <a:sym typeface="Franklin Gothic"/>
              </a:rPr>
              <a:t>Wet spice revenue shows sustainable increases</a:t>
            </a:r>
            <a:endParaRPr>
              <a:latin typeface="Franklin Gothic"/>
              <a:ea typeface="Franklin Gothic"/>
              <a:cs typeface="Franklin Gothic"/>
              <a:sym typeface="Franklin Gothic"/>
            </a:endParaRPr>
          </a:p>
          <a:p>
            <a:pPr indent="-406400" lvl="0" marL="457200" marR="0" rtl="0" algn="l">
              <a:lnSpc>
                <a:spcPct val="90000"/>
              </a:lnSpc>
              <a:spcBef>
                <a:spcPts val="0"/>
              </a:spcBef>
              <a:spcAft>
                <a:spcPts val="0"/>
              </a:spcAft>
              <a:buSzPts val="2800"/>
              <a:buFont typeface="Franklin Gothic"/>
              <a:buChar char="●"/>
            </a:pPr>
            <a:r>
              <a:rPr lang="en-US">
                <a:latin typeface="Franklin Gothic"/>
                <a:ea typeface="Franklin Gothic"/>
                <a:cs typeface="Franklin Gothic"/>
                <a:sym typeface="Franklin Gothic"/>
              </a:rPr>
              <a:t>Customers and vendor relationships are already established</a:t>
            </a:r>
            <a:endParaRPr>
              <a:latin typeface="Franklin Gothic"/>
              <a:ea typeface="Franklin Gothic"/>
              <a:cs typeface="Franklin Gothic"/>
              <a:sym typeface="Franklin Gothic"/>
            </a:endParaRPr>
          </a:p>
          <a:p>
            <a:pPr indent="-406400" lvl="0" marL="457200" marR="0" rtl="0" algn="l">
              <a:lnSpc>
                <a:spcPct val="90000"/>
              </a:lnSpc>
              <a:spcBef>
                <a:spcPts val="0"/>
              </a:spcBef>
              <a:spcAft>
                <a:spcPts val="0"/>
              </a:spcAft>
              <a:buSzPts val="2800"/>
              <a:buFont typeface="Franklin Gothic"/>
              <a:buChar char="●"/>
            </a:pPr>
            <a:r>
              <a:rPr lang="en-US">
                <a:latin typeface="Franklin Gothic"/>
                <a:ea typeface="Franklin Gothic"/>
                <a:cs typeface="Franklin Gothic"/>
                <a:sym typeface="Franklin Gothic"/>
              </a:rPr>
              <a:t>Anticipate growing employees to match workload</a:t>
            </a:r>
            <a:endParaRPr>
              <a:latin typeface="Franklin Gothic"/>
              <a:ea typeface="Franklin Gothic"/>
              <a:cs typeface="Franklin Gothic"/>
              <a:sym typeface="Franklin Gothic"/>
            </a:endParaRPr>
          </a:p>
        </p:txBody>
      </p:sp>
      <p:sp>
        <p:nvSpPr>
          <p:cNvPr id="103" name="Shape 103"/>
          <p:cNvSpPr txBox="1"/>
          <p:nvPr>
            <p:ph idx="2" type="body"/>
          </p:nvPr>
        </p:nvSpPr>
        <p:spPr>
          <a:xfrm>
            <a:off x="6198700" y="2656725"/>
            <a:ext cx="5470500" cy="3201600"/>
          </a:xfrm>
          <a:prstGeom prst="rect">
            <a:avLst/>
          </a:prstGeom>
          <a:blipFill rotWithShape="1">
            <a:blip r:embed="rId4">
              <a:alphaModFix amt="50000"/>
            </a:blip>
            <a:tile algn="tl" flip="none" tx="0" sx="100000" ty="0" sy="100000"/>
          </a:blip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t/>
            </a:r>
            <a:endParaRPr/>
          </a:p>
          <a:p>
            <a:pPr indent="-50800" lvl="0" marL="228600" marR="0" rtl="0" algn="l">
              <a:lnSpc>
                <a:spcPct val="90000"/>
              </a:lnSpc>
              <a:spcBef>
                <a:spcPts val="0"/>
              </a:spcBef>
              <a:spcAft>
                <a:spcPts val="0"/>
              </a:spcAft>
              <a:buClr>
                <a:schemeClr val="dk1"/>
              </a:buClr>
              <a:buSzPts val="2800"/>
              <a:buFont typeface="Arial"/>
              <a:buNone/>
            </a:pPr>
            <a:r>
              <a:t/>
            </a:r>
            <a:endParaRPr/>
          </a:p>
        </p:txBody>
      </p:sp>
      <p:pic>
        <p:nvPicPr>
          <p:cNvPr id="104" name="Shape 104"/>
          <p:cNvPicPr preferRelativeResize="0"/>
          <p:nvPr/>
        </p:nvPicPr>
        <p:blipFill>
          <a:blip r:embed="rId5">
            <a:alphaModFix/>
          </a:blip>
          <a:stretch>
            <a:fillRect/>
          </a:stretch>
        </p:blipFill>
        <p:spPr>
          <a:xfrm>
            <a:off x="6106452" y="2871955"/>
            <a:ext cx="5377850" cy="320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08" name="Shape 108"/>
        <p:cNvGrpSpPr/>
        <p:nvPr/>
      </p:nvGrpSpPr>
      <p:grpSpPr>
        <a:xfrm>
          <a:off x="0" y="0"/>
          <a:ext cx="0" cy="0"/>
          <a:chOff x="0" y="0"/>
          <a:chExt cx="0" cy="0"/>
        </a:xfrm>
      </p:grpSpPr>
      <p:sp>
        <p:nvSpPr>
          <p:cNvPr id="109" name="Shape 109"/>
          <p:cNvSpPr/>
          <p:nvPr/>
        </p:nvSpPr>
        <p:spPr>
          <a:xfrm flipH="1">
            <a:off x="635200" y="4511600"/>
            <a:ext cx="5262900" cy="2208000"/>
          </a:xfrm>
          <a:prstGeom prst="rect">
            <a:avLst/>
          </a:prstGeom>
          <a:solidFill>
            <a:srgbClr val="B45F06">
              <a:alpha val="70770"/>
            </a:srgbClr>
          </a:solidFill>
          <a:ln cap="flat" cmpd="sng" w="9525">
            <a:solidFill>
              <a:srgbClr val="666666"/>
            </a:solidFill>
            <a:prstDash val="solid"/>
            <a:round/>
            <a:headEnd len="sm" w="sm" type="none"/>
            <a:tailEnd len="sm" w="sm" type="none"/>
          </a:ln>
          <a:effectLst>
            <a:outerShdw blurRad="114300" rotWithShape="0" algn="bl" dir="2760000" dist="66675">
              <a:srgbClr val="000000">
                <a:alpha val="50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sz="1900">
              <a:solidFill>
                <a:schemeClr val="dk1"/>
              </a:solidFill>
              <a:latin typeface="Franklin Gothic"/>
              <a:ea typeface="Franklin Gothic"/>
              <a:cs typeface="Franklin Gothic"/>
              <a:sym typeface="Franklin Gothic"/>
            </a:endParaRPr>
          </a:p>
        </p:txBody>
      </p:sp>
      <p:sp>
        <p:nvSpPr>
          <p:cNvPr id="110" name="Shape 110"/>
          <p:cNvSpPr/>
          <p:nvPr/>
        </p:nvSpPr>
        <p:spPr>
          <a:xfrm flipH="1">
            <a:off x="6897650" y="1267300"/>
            <a:ext cx="5102700" cy="5247000"/>
          </a:xfrm>
          <a:prstGeom prst="rect">
            <a:avLst/>
          </a:prstGeom>
          <a:solidFill>
            <a:srgbClr val="B45F06">
              <a:alpha val="70770"/>
            </a:srgbClr>
          </a:solidFill>
          <a:ln cap="flat" cmpd="sng" w="19050">
            <a:solidFill>
              <a:srgbClr val="666666"/>
            </a:solidFill>
            <a:prstDash val="solid"/>
            <a:round/>
            <a:headEnd len="sm" w="sm" type="none"/>
            <a:tailEnd len="sm" w="sm" type="none"/>
          </a:ln>
          <a:effectLst>
            <a:outerShdw blurRad="114300" rotWithShape="0" algn="bl" dir="2760000" dist="66675">
              <a:srgbClr val="000000">
                <a:alpha val="50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t/>
            </a:r>
            <a:endParaRPr sz="1900">
              <a:solidFill>
                <a:schemeClr val="dk1"/>
              </a:solidFill>
              <a:latin typeface="Franklin Gothic"/>
              <a:ea typeface="Franklin Gothic"/>
              <a:cs typeface="Franklin Gothic"/>
              <a:sym typeface="Franklin Gothic"/>
            </a:endParaRPr>
          </a:p>
        </p:txBody>
      </p:sp>
      <p:sp>
        <p:nvSpPr>
          <p:cNvPr id="111" name="Shape 111"/>
          <p:cNvSpPr txBox="1"/>
          <p:nvPr>
            <p:ph type="title"/>
          </p:nvPr>
        </p:nvSpPr>
        <p:spPr>
          <a:xfrm>
            <a:off x="2443500" y="0"/>
            <a:ext cx="73050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en-US" sz="4800">
                <a:latin typeface="Merriweather"/>
                <a:ea typeface="Merriweather"/>
                <a:cs typeface="Merriweather"/>
                <a:sym typeface="Merriweather"/>
              </a:rPr>
              <a:t>Location</a:t>
            </a:r>
            <a:endParaRPr i="0" sz="4800" u="none" cap="none" strike="noStrike">
              <a:solidFill>
                <a:schemeClr val="dk1"/>
              </a:solidFill>
              <a:latin typeface="Merriweather"/>
              <a:ea typeface="Merriweather"/>
              <a:cs typeface="Merriweather"/>
              <a:sym typeface="Merriweather"/>
            </a:endParaRPr>
          </a:p>
        </p:txBody>
      </p:sp>
      <p:pic>
        <p:nvPicPr>
          <p:cNvPr id="112" name="Shape 112"/>
          <p:cNvPicPr preferRelativeResize="0"/>
          <p:nvPr>
            <p:ph idx="1" type="body"/>
          </p:nvPr>
        </p:nvPicPr>
        <p:blipFill rotWithShape="1">
          <a:blip r:embed="rId4">
            <a:alphaModFix/>
          </a:blip>
          <a:srcRect b="0" l="0" r="0" t="0"/>
          <a:stretch/>
        </p:blipFill>
        <p:spPr>
          <a:xfrm>
            <a:off x="7227809" y="1532501"/>
            <a:ext cx="4442400" cy="4716600"/>
          </a:xfrm>
          <a:prstGeom prst="rect">
            <a:avLst/>
          </a:prstGeom>
          <a:blipFill rotWithShape="1">
            <a:blip r:embed="rId3">
              <a:alphaModFix amt="50000"/>
            </a:blip>
            <a:tile algn="tl" flip="none" tx="0" sx="100000" ty="0" sy="100000"/>
          </a:blipFill>
          <a:ln cap="flat" cmpd="sng" w="19050">
            <a:solidFill>
              <a:srgbClr val="666666"/>
            </a:solidFill>
            <a:prstDash val="solid"/>
            <a:round/>
            <a:headEnd len="sm" w="sm" type="none"/>
            <a:tailEnd len="sm" w="sm" type="none"/>
          </a:ln>
        </p:spPr>
      </p:pic>
      <p:pic>
        <p:nvPicPr>
          <p:cNvPr id="113" name="Shape 113"/>
          <p:cNvPicPr preferRelativeResize="0"/>
          <p:nvPr/>
        </p:nvPicPr>
        <p:blipFill rotWithShape="1">
          <a:blip r:embed="rId5">
            <a:alphaModFix/>
          </a:blip>
          <a:srcRect b="0" l="0" r="0" t="0"/>
          <a:stretch/>
        </p:blipFill>
        <p:spPr>
          <a:xfrm>
            <a:off x="980661" y="4702714"/>
            <a:ext cx="4571999" cy="1825752"/>
          </a:xfrm>
          <a:prstGeom prst="rect">
            <a:avLst/>
          </a:prstGeom>
          <a:noFill/>
          <a:ln>
            <a:noFill/>
          </a:ln>
        </p:spPr>
      </p:pic>
      <p:sp>
        <p:nvSpPr>
          <p:cNvPr id="114" name="Shape 114"/>
          <p:cNvSpPr/>
          <p:nvPr/>
        </p:nvSpPr>
        <p:spPr>
          <a:xfrm>
            <a:off x="384550" y="1267300"/>
            <a:ext cx="5764200" cy="3052200"/>
          </a:xfrm>
          <a:prstGeom prst="rect">
            <a:avLst/>
          </a:prstGeom>
          <a:solidFill>
            <a:srgbClr val="B43308">
              <a:alpha val="70770"/>
            </a:srgbClr>
          </a:solidFill>
          <a:ln cap="flat" cmpd="sng" w="9525">
            <a:solidFill>
              <a:schemeClr val="dk1"/>
            </a:solidFill>
            <a:prstDash val="solid"/>
            <a:round/>
            <a:headEnd len="sm" w="sm" type="none"/>
            <a:tailEnd len="sm" w="sm" type="none"/>
          </a:ln>
          <a:effectLst>
            <a:outerShdw blurRad="114300" rotWithShape="0" algn="bl" dir="2760000" dist="66675">
              <a:srgbClr val="000000">
                <a:alpha val="50000"/>
              </a:srgbClr>
            </a:outerShdw>
          </a:effectLst>
        </p:spPr>
        <p:txBody>
          <a:bodyPr anchorCtr="0" anchor="ctr" bIns="91425" lIns="91425" spcFirstLastPara="1" rIns="91425" wrap="square" tIns="91425">
            <a:noAutofit/>
          </a:bodyPr>
          <a:lstStyle/>
          <a:p>
            <a:pPr indent="-292100" lvl="0" marL="285750" rtl="0">
              <a:spcBef>
                <a:spcPts val="0"/>
              </a:spcBef>
              <a:spcAft>
                <a:spcPts val="0"/>
              </a:spcAft>
              <a:buClr>
                <a:srgbClr val="FFF2CC"/>
              </a:buClr>
              <a:buSzPts val="1900"/>
              <a:buFont typeface="Franklin Gothic"/>
              <a:buChar char="•"/>
            </a:pPr>
            <a:r>
              <a:rPr lang="en-US" sz="1900">
                <a:solidFill>
                  <a:srgbClr val="FFF2CC"/>
                </a:solidFill>
                <a:latin typeface="Franklin Gothic"/>
                <a:ea typeface="Franklin Gothic"/>
                <a:cs typeface="Franklin Gothic"/>
                <a:sym typeface="Franklin Gothic"/>
              </a:rPr>
              <a:t>Tactical location</a:t>
            </a:r>
            <a:endParaRPr sz="1900">
              <a:solidFill>
                <a:srgbClr val="FFF2CC"/>
              </a:solidFill>
              <a:latin typeface="Franklin Gothic"/>
              <a:ea typeface="Franklin Gothic"/>
              <a:cs typeface="Franklin Gothic"/>
              <a:sym typeface="Franklin Gothic"/>
            </a:endParaRPr>
          </a:p>
          <a:p>
            <a:pPr indent="-292100" lvl="1" marL="742950" rtl="0">
              <a:spcBef>
                <a:spcPts val="0"/>
              </a:spcBef>
              <a:spcAft>
                <a:spcPts val="0"/>
              </a:spcAft>
              <a:buClr>
                <a:srgbClr val="FFF2CC"/>
              </a:buClr>
              <a:buSzPts val="1900"/>
              <a:buFont typeface="Franklin Gothic"/>
              <a:buChar char="•"/>
            </a:pPr>
            <a:r>
              <a:rPr lang="en-US" sz="1900">
                <a:solidFill>
                  <a:srgbClr val="FFF2CC"/>
                </a:solidFill>
                <a:latin typeface="Franklin Gothic"/>
                <a:ea typeface="Franklin Gothic"/>
                <a:cs typeface="Franklin Gothic"/>
                <a:sym typeface="Franklin Gothic"/>
              </a:rPr>
              <a:t>Center of the east coast</a:t>
            </a:r>
            <a:endParaRPr sz="1900">
              <a:solidFill>
                <a:srgbClr val="FFF2CC"/>
              </a:solidFill>
              <a:latin typeface="Franklin Gothic"/>
              <a:ea typeface="Franklin Gothic"/>
              <a:cs typeface="Franklin Gothic"/>
              <a:sym typeface="Franklin Gothic"/>
            </a:endParaRPr>
          </a:p>
          <a:p>
            <a:pPr indent="-171450" lvl="1" marL="742950" rtl="0">
              <a:spcBef>
                <a:spcPts val="0"/>
              </a:spcBef>
              <a:spcAft>
                <a:spcPts val="0"/>
              </a:spcAft>
              <a:buNone/>
            </a:pPr>
            <a:r>
              <a:t/>
            </a:r>
            <a:endParaRPr sz="1900">
              <a:solidFill>
                <a:srgbClr val="FFF2CC"/>
              </a:solidFill>
              <a:latin typeface="Franklin Gothic"/>
              <a:ea typeface="Franklin Gothic"/>
              <a:cs typeface="Franklin Gothic"/>
              <a:sym typeface="Franklin Gothic"/>
            </a:endParaRPr>
          </a:p>
          <a:p>
            <a:pPr indent="-292100" lvl="0" marL="285750" rtl="0">
              <a:spcBef>
                <a:spcPts val="0"/>
              </a:spcBef>
              <a:spcAft>
                <a:spcPts val="0"/>
              </a:spcAft>
              <a:buClr>
                <a:srgbClr val="FFF2CC"/>
              </a:buClr>
              <a:buSzPts val="1900"/>
              <a:buFont typeface="Franklin Gothic"/>
              <a:buChar char="•"/>
            </a:pPr>
            <a:r>
              <a:rPr lang="en-US" sz="1900">
                <a:solidFill>
                  <a:srgbClr val="FFF2CC"/>
                </a:solidFill>
                <a:latin typeface="Franklin Gothic"/>
                <a:ea typeface="Franklin Gothic"/>
                <a:cs typeface="Franklin Gothic"/>
                <a:sym typeface="Franklin Gothic"/>
              </a:rPr>
              <a:t>Advantageous and strategic relationships with freight companies allowing significant discounts</a:t>
            </a:r>
            <a:endParaRPr sz="1900">
              <a:solidFill>
                <a:srgbClr val="FFF2CC"/>
              </a:solidFill>
              <a:latin typeface="Franklin Gothic"/>
              <a:ea typeface="Franklin Gothic"/>
              <a:cs typeface="Franklin Gothic"/>
              <a:sym typeface="Franklin Gothic"/>
            </a:endParaRPr>
          </a:p>
          <a:p>
            <a:pPr indent="0" lvl="1" marL="457200" rtl="0">
              <a:spcBef>
                <a:spcPts val="0"/>
              </a:spcBef>
              <a:spcAft>
                <a:spcPts val="0"/>
              </a:spcAft>
              <a:buNone/>
            </a:pPr>
            <a:r>
              <a:t/>
            </a:r>
            <a:endParaRPr sz="1900">
              <a:solidFill>
                <a:srgbClr val="FFF2CC"/>
              </a:solidFill>
              <a:latin typeface="Franklin Gothic"/>
              <a:ea typeface="Franklin Gothic"/>
              <a:cs typeface="Franklin Gothic"/>
              <a:sym typeface="Franklin Gothic"/>
            </a:endParaRPr>
          </a:p>
          <a:p>
            <a:pPr indent="-292100" lvl="0" marL="285750" rtl="0">
              <a:spcBef>
                <a:spcPts val="0"/>
              </a:spcBef>
              <a:spcAft>
                <a:spcPts val="0"/>
              </a:spcAft>
              <a:buClr>
                <a:srgbClr val="FFF2CC"/>
              </a:buClr>
              <a:buSzPts val="1900"/>
              <a:buFont typeface="Franklin Gothic"/>
              <a:buChar char="•"/>
            </a:pPr>
            <a:r>
              <a:rPr lang="en-US" sz="1900">
                <a:solidFill>
                  <a:srgbClr val="FFF2CC"/>
                </a:solidFill>
                <a:latin typeface="Franklin Gothic"/>
                <a:ea typeface="Franklin Gothic"/>
                <a:cs typeface="Franklin Gothic"/>
                <a:sym typeface="Franklin Gothic"/>
              </a:rPr>
              <a:t>No direct regional competition</a:t>
            </a:r>
            <a:endParaRPr sz="1900">
              <a:solidFill>
                <a:srgbClr val="FFF2CC"/>
              </a:solidFill>
              <a:latin typeface="Franklin Gothic"/>
              <a:ea typeface="Franklin Gothic"/>
              <a:cs typeface="Franklin Gothic"/>
              <a:sym typeface="Franklin Gothic"/>
            </a:endParaRPr>
          </a:p>
          <a:p>
            <a:pPr indent="0" lvl="0" marL="0" rtl="0">
              <a:spcBef>
                <a:spcPts val="0"/>
              </a:spcBef>
              <a:spcAft>
                <a:spcPts val="0"/>
              </a:spcAft>
              <a:buNone/>
            </a:pPr>
            <a:r>
              <a:rPr lang="en-US" sz="1900">
                <a:solidFill>
                  <a:srgbClr val="FFF2CC"/>
                </a:solidFill>
                <a:latin typeface="Franklin Gothic"/>
                <a:ea typeface="Franklin Gothic"/>
                <a:cs typeface="Franklin Gothic"/>
                <a:sym typeface="Franklin Gothic"/>
              </a:rPr>
              <a:t> </a:t>
            </a:r>
            <a:endParaRPr sz="1900">
              <a:solidFill>
                <a:srgbClr val="FFF2CC"/>
              </a:solidFill>
              <a:latin typeface="Franklin Gothic"/>
              <a:ea typeface="Franklin Gothic"/>
              <a:cs typeface="Franklin Gothic"/>
              <a:sym typeface="Franklin Gothic"/>
            </a:endParaRPr>
          </a:p>
          <a:p>
            <a:pPr indent="-292100" lvl="0" marL="285750" rtl="0">
              <a:spcBef>
                <a:spcPts val="0"/>
              </a:spcBef>
              <a:spcAft>
                <a:spcPts val="0"/>
              </a:spcAft>
              <a:buClr>
                <a:srgbClr val="FFF2CC"/>
              </a:buClr>
              <a:buSzPts val="1900"/>
              <a:buFont typeface="Franklin Gothic"/>
              <a:buChar char="•"/>
            </a:pPr>
            <a:r>
              <a:rPr lang="en-US" sz="1900">
                <a:solidFill>
                  <a:srgbClr val="FFF2CC"/>
                </a:solidFill>
                <a:latin typeface="Franklin Gothic"/>
                <a:ea typeface="Franklin Gothic"/>
                <a:cs typeface="Franklin Gothic"/>
                <a:sym typeface="Franklin Gothic"/>
              </a:rPr>
              <a:t>Long standing relationships with wholesalers and local restaurants</a:t>
            </a:r>
            <a:endParaRPr sz="1900">
              <a:solidFill>
                <a:srgbClr val="FFF2CC"/>
              </a:solidFill>
              <a:latin typeface="Franklin Gothic"/>
              <a:ea typeface="Franklin Gothic"/>
              <a:cs typeface="Franklin Gothic"/>
              <a:sym typeface="Frankli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Shape 119"/>
          <p:cNvSpPr txBox="1"/>
          <p:nvPr>
            <p:ph type="title"/>
          </p:nvPr>
        </p:nvSpPr>
        <p:spPr>
          <a:xfrm>
            <a:off x="0" y="365125"/>
            <a:ext cx="6533400" cy="1389300"/>
          </a:xfrm>
          <a:prstGeom prst="rect">
            <a:avLst/>
          </a:prstGeom>
          <a:noFill/>
          <a:ln>
            <a:noFill/>
          </a:ln>
        </p:spPr>
        <p:txBody>
          <a:bodyPr anchorCtr="0" anchor="ctr" bIns="45700" lIns="91425" spcFirstLastPara="1" rIns="91425" wrap="square" tIns="45700">
            <a:noAutofit/>
          </a:bodyPr>
          <a:lstStyle/>
          <a:p>
            <a:pPr indent="0" lvl="0" marL="0" marR="0" rtl="0">
              <a:lnSpc>
                <a:spcPct val="90000"/>
              </a:lnSpc>
              <a:spcBef>
                <a:spcPts val="0"/>
              </a:spcBef>
              <a:spcAft>
                <a:spcPts val="0"/>
              </a:spcAft>
              <a:buClr>
                <a:schemeClr val="dk1"/>
              </a:buClr>
              <a:buSzPts val="4400"/>
              <a:buFont typeface="Calibri"/>
              <a:buNone/>
            </a:pPr>
            <a:r>
              <a:rPr lang="en-US">
                <a:latin typeface="Merriweather"/>
                <a:ea typeface="Merriweather"/>
                <a:cs typeface="Merriweather"/>
                <a:sym typeface="Merriweather"/>
              </a:rPr>
              <a:t>   </a:t>
            </a:r>
            <a:r>
              <a:rPr i="0" lang="en-US" sz="4400" u="none" cap="none" strike="noStrike">
                <a:solidFill>
                  <a:schemeClr val="dk1"/>
                </a:solidFill>
                <a:latin typeface="Merriweather"/>
                <a:ea typeface="Merriweather"/>
                <a:cs typeface="Merriweather"/>
                <a:sym typeface="Merriweather"/>
              </a:rPr>
              <a:t>SWOT</a:t>
            </a:r>
            <a:endParaRPr i="0" sz="4400" u="none" cap="none" strike="noStrike">
              <a:solidFill>
                <a:schemeClr val="dk1"/>
              </a:solidFill>
              <a:latin typeface="Merriweather"/>
              <a:ea typeface="Merriweather"/>
              <a:cs typeface="Merriweather"/>
              <a:sym typeface="Merriweather"/>
            </a:endParaRPr>
          </a:p>
        </p:txBody>
      </p:sp>
      <p:sp>
        <p:nvSpPr>
          <p:cNvPr id="120" name="Shape 120"/>
          <p:cNvSpPr txBox="1"/>
          <p:nvPr>
            <p:ph idx="1" type="body"/>
          </p:nvPr>
        </p:nvSpPr>
        <p:spPr>
          <a:xfrm>
            <a:off x="321365" y="2156930"/>
            <a:ext cx="5181600" cy="4351338"/>
          </a:xfrm>
          <a:prstGeom prst="rect">
            <a:avLst/>
          </a:prstGeom>
          <a:blipFill rotWithShape="1">
            <a:blip r:embed="rId4">
              <a:alphaModFix amt="50000"/>
            </a:blip>
            <a:tile algn="tl" flip="none" tx="0" sx="100000" ty="0" sy="100000"/>
          </a:blipFill>
          <a:ln>
            <a:noFill/>
          </a:ln>
          <a:effectLst>
            <a:outerShdw blurRad="57150" rotWithShape="0" algn="bl" dir="5400000" dist="19050">
              <a:srgbClr val="434343">
                <a:alpha val="79000"/>
              </a:srgbClr>
            </a:outerShdw>
          </a:effectLst>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Font typeface="Franklin Gothic"/>
              <a:buChar char="●"/>
            </a:pPr>
            <a:r>
              <a:rPr lang="en-US">
                <a:latin typeface="Franklin Gothic"/>
                <a:ea typeface="Franklin Gothic"/>
                <a:cs typeface="Franklin Gothic"/>
                <a:sym typeface="Franklin Gothic"/>
              </a:rPr>
              <a:t>Strength in location, reputation, and untapped </a:t>
            </a:r>
            <a:r>
              <a:rPr lang="en-US">
                <a:latin typeface="Franklin Gothic"/>
                <a:ea typeface="Franklin Gothic"/>
                <a:cs typeface="Franklin Gothic"/>
                <a:sym typeface="Franklin Gothic"/>
              </a:rPr>
              <a:t>resources</a:t>
            </a:r>
            <a:endParaRPr>
              <a:latin typeface="Franklin Gothic"/>
              <a:ea typeface="Franklin Gothic"/>
              <a:cs typeface="Franklin Gothic"/>
              <a:sym typeface="Franklin Gothic"/>
            </a:endParaRPr>
          </a:p>
          <a:p>
            <a:pPr indent="-406400" lvl="0" marL="457200" marR="0" rtl="0" algn="l">
              <a:lnSpc>
                <a:spcPct val="90000"/>
              </a:lnSpc>
              <a:spcBef>
                <a:spcPts val="0"/>
              </a:spcBef>
              <a:spcAft>
                <a:spcPts val="0"/>
              </a:spcAft>
              <a:buSzPts val="2800"/>
              <a:buFont typeface="Franklin Gothic"/>
              <a:buChar char="●"/>
            </a:pPr>
            <a:r>
              <a:rPr lang="en-US">
                <a:latin typeface="Franklin Gothic"/>
                <a:ea typeface="Franklin Gothic"/>
                <a:cs typeface="Franklin Gothic"/>
                <a:sym typeface="Franklin Gothic"/>
              </a:rPr>
              <a:t>Weakness in failure to predict market reception, no wet spice experience, and assumption that machinery is adequate</a:t>
            </a:r>
            <a:endParaRPr>
              <a:latin typeface="Franklin Gothic"/>
              <a:ea typeface="Franklin Gothic"/>
              <a:cs typeface="Franklin Gothic"/>
              <a:sym typeface="Franklin Gothic"/>
            </a:endParaRPr>
          </a:p>
          <a:p>
            <a:pPr indent="-50800" lvl="0" marL="228600" marR="0" rtl="0" algn="l">
              <a:lnSpc>
                <a:spcPct val="90000"/>
              </a:lnSpc>
              <a:spcBef>
                <a:spcPts val="0"/>
              </a:spcBef>
              <a:spcAft>
                <a:spcPts val="0"/>
              </a:spcAft>
              <a:buClr>
                <a:schemeClr val="dk1"/>
              </a:buClr>
              <a:buSzPts val="2800"/>
              <a:buFont typeface="Arial"/>
              <a:buNone/>
            </a:pPr>
            <a:r>
              <a:rPr lang="en-US"/>
              <a:t> </a:t>
            </a:r>
            <a:endParaRPr b="0" i="0" sz="2800" u="none" cap="none" strike="noStrike">
              <a:solidFill>
                <a:schemeClr val="dk1"/>
              </a:solidFill>
              <a:latin typeface="Calibri"/>
              <a:ea typeface="Calibri"/>
              <a:cs typeface="Calibri"/>
              <a:sym typeface="Calibri"/>
            </a:endParaRPr>
          </a:p>
        </p:txBody>
      </p:sp>
      <p:sp>
        <p:nvSpPr>
          <p:cNvPr id="121" name="Shape 121"/>
          <p:cNvSpPr txBox="1"/>
          <p:nvPr>
            <p:ph idx="2" type="body"/>
          </p:nvPr>
        </p:nvSpPr>
        <p:spPr>
          <a:xfrm>
            <a:off x="6198704" y="2156930"/>
            <a:ext cx="5181600" cy="4351338"/>
          </a:xfrm>
          <a:prstGeom prst="rect">
            <a:avLst/>
          </a:prstGeom>
          <a:blipFill rotWithShape="1">
            <a:blip r:embed="rId4">
              <a:alphaModFix amt="50000"/>
            </a:blip>
            <a:tile algn="tl" flip="none" tx="0" sx="100000" ty="0" sy="100000"/>
          </a:blipFill>
          <a:ln>
            <a:noFill/>
          </a:ln>
          <a:effectLst>
            <a:outerShdw blurRad="57150" rotWithShape="0" algn="bl" dir="5400000" dist="19050">
              <a:srgbClr val="666666">
                <a:alpha val="58000"/>
              </a:srgbClr>
            </a:outerShdw>
          </a:effectLst>
        </p:spPr>
        <p:txBody>
          <a:bodyPr anchorCtr="0" anchor="t" bIns="45700" lIns="91425" spcFirstLastPara="1" rIns="91425" wrap="square" tIns="45700">
            <a:noAutofit/>
          </a:bodyPr>
          <a:lstStyle/>
          <a:p>
            <a:pPr indent="-406400" lvl="0" marL="457200" marR="0" rtl="0" algn="l">
              <a:lnSpc>
                <a:spcPct val="90000"/>
              </a:lnSpc>
              <a:spcBef>
                <a:spcPts val="0"/>
              </a:spcBef>
              <a:spcAft>
                <a:spcPts val="0"/>
              </a:spcAft>
              <a:buSzPts val="2800"/>
              <a:buFont typeface="Franklin Gothic"/>
              <a:buChar char="●"/>
            </a:pPr>
            <a:r>
              <a:rPr lang="en-US">
                <a:latin typeface="Franklin Gothic"/>
                <a:ea typeface="Franklin Gothic"/>
                <a:cs typeface="Franklin Gothic"/>
                <a:sym typeface="Franklin Gothic"/>
              </a:rPr>
              <a:t>Opportunity in ownership of startup equipment, and a large local market with minimal competition</a:t>
            </a:r>
            <a:endParaRPr>
              <a:latin typeface="Franklin Gothic"/>
              <a:ea typeface="Franklin Gothic"/>
              <a:cs typeface="Franklin Gothic"/>
              <a:sym typeface="Franklin Gothic"/>
            </a:endParaRPr>
          </a:p>
          <a:p>
            <a:pPr indent="-406400" lvl="0" marL="457200" marR="0" rtl="0" algn="l">
              <a:lnSpc>
                <a:spcPct val="90000"/>
              </a:lnSpc>
              <a:spcBef>
                <a:spcPts val="0"/>
              </a:spcBef>
              <a:spcAft>
                <a:spcPts val="0"/>
              </a:spcAft>
              <a:buSzPts val="2800"/>
              <a:buChar char="●"/>
            </a:pPr>
            <a:r>
              <a:rPr lang="en-US">
                <a:latin typeface="Franklin Gothic"/>
                <a:ea typeface="Franklin Gothic"/>
                <a:cs typeface="Franklin Gothic"/>
                <a:sym typeface="Franklin Gothic"/>
              </a:rPr>
              <a:t>Threats include failure to obtain enough skilled labor, warehouse code inspection, and vendor performance</a:t>
            </a:r>
            <a:endParaRPr/>
          </a:p>
        </p:txBody>
      </p:sp>
      <p:pic>
        <p:nvPicPr>
          <p:cNvPr id="122" name="Shape 122"/>
          <p:cNvPicPr preferRelativeResize="0"/>
          <p:nvPr/>
        </p:nvPicPr>
        <p:blipFill>
          <a:blip r:embed="rId5">
            <a:alphaModFix/>
          </a:blip>
          <a:stretch>
            <a:fillRect/>
          </a:stretch>
        </p:blipFill>
        <p:spPr>
          <a:xfrm>
            <a:off x="10677887" y="365125"/>
            <a:ext cx="1396163" cy="138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26" name="Shape 126"/>
        <p:cNvGrpSpPr/>
        <p:nvPr/>
      </p:nvGrpSpPr>
      <p:grpSpPr>
        <a:xfrm>
          <a:off x="0" y="0"/>
          <a:ext cx="0" cy="0"/>
          <a:chOff x="0" y="0"/>
          <a:chExt cx="0" cy="0"/>
        </a:xfrm>
      </p:grpSpPr>
      <p:sp>
        <p:nvSpPr>
          <p:cNvPr id="127" name="Shape 127"/>
          <p:cNvSpPr txBox="1"/>
          <p:nvPr>
            <p:ph type="title"/>
          </p:nvPr>
        </p:nvSpPr>
        <p:spPr>
          <a:xfrm>
            <a:off x="1202250" y="163450"/>
            <a:ext cx="97875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lang="en-US">
                <a:latin typeface="Merriweather"/>
                <a:ea typeface="Merriweather"/>
                <a:cs typeface="Merriweather"/>
                <a:sym typeface="Merriweather"/>
              </a:rPr>
              <a:t>Profit Increase In Sauce Market</a:t>
            </a:r>
            <a:endParaRPr i="0" sz="4400" u="none" cap="none" strike="noStrike">
              <a:solidFill>
                <a:schemeClr val="dk1"/>
              </a:solidFill>
              <a:latin typeface="Merriweather"/>
              <a:ea typeface="Merriweather"/>
              <a:cs typeface="Merriweather"/>
              <a:sym typeface="Merriweather"/>
            </a:endParaRPr>
          </a:p>
        </p:txBody>
      </p:sp>
      <p:pic>
        <p:nvPicPr>
          <p:cNvPr id="128" name="Shape 128"/>
          <p:cNvPicPr preferRelativeResize="0"/>
          <p:nvPr>
            <p:ph idx="1" type="body"/>
          </p:nvPr>
        </p:nvPicPr>
        <p:blipFill rotWithShape="1">
          <a:blip r:embed="rId4">
            <a:alphaModFix/>
          </a:blip>
          <a:srcRect b="0" l="0" r="0" t="0"/>
          <a:stretch/>
        </p:blipFill>
        <p:spPr>
          <a:xfrm>
            <a:off x="2573975" y="1616050"/>
            <a:ext cx="6643200" cy="5097600"/>
          </a:xfrm>
          <a:prstGeom prst="rect">
            <a:avLst/>
          </a:prstGeom>
          <a:blipFill rotWithShape="1">
            <a:blip r:embed="rId3">
              <a:alphaModFix amt="50000"/>
            </a:blip>
            <a:tile algn="tl" flip="none" tx="0" sx="100000" ty="0" sy="100000"/>
          </a:blipFill>
          <a:ln>
            <a:noFill/>
          </a:ln>
        </p:spPr>
      </p:pic>
      <p:pic>
        <p:nvPicPr>
          <p:cNvPr id="129" name="Shape 129"/>
          <p:cNvPicPr preferRelativeResize="0"/>
          <p:nvPr/>
        </p:nvPicPr>
        <p:blipFill>
          <a:blip r:embed="rId5">
            <a:alphaModFix/>
          </a:blip>
          <a:stretch>
            <a:fillRect/>
          </a:stretch>
        </p:blipFill>
        <p:spPr>
          <a:xfrm>
            <a:off x="9995375" y="1860357"/>
            <a:ext cx="1438500" cy="4480350"/>
          </a:xfrm>
          <a:prstGeom prst="rect">
            <a:avLst/>
          </a:prstGeom>
          <a:noFill/>
          <a:ln cap="flat" cmpd="sng" w="9525">
            <a:solidFill>
              <a:srgbClr val="F9CB9C"/>
            </a:solidFill>
            <a:prstDash val="solid"/>
            <a:round/>
            <a:headEnd len="sm" w="sm" type="none"/>
            <a:tailEnd len="sm" w="sm" type="none"/>
          </a:ln>
        </p:spPr>
      </p:pic>
      <p:pic>
        <p:nvPicPr>
          <p:cNvPr id="130" name="Shape 130"/>
          <p:cNvPicPr preferRelativeResize="0"/>
          <p:nvPr/>
        </p:nvPicPr>
        <p:blipFill>
          <a:blip r:embed="rId6">
            <a:alphaModFix/>
          </a:blip>
          <a:stretch>
            <a:fillRect/>
          </a:stretch>
        </p:blipFill>
        <p:spPr>
          <a:xfrm>
            <a:off x="0" y="2659763"/>
            <a:ext cx="2592925" cy="288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35" name="Shape 135"/>
        <p:cNvGrpSpPr/>
        <p:nvPr/>
      </p:nvGrpSpPr>
      <p:grpSpPr>
        <a:xfrm>
          <a:off x="0" y="0"/>
          <a:ext cx="0" cy="0"/>
          <a:chOff x="0" y="0"/>
          <a:chExt cx="0" cy="0"/>
        </a:xfrm>
      </p:grpSpPr>
      <p:sp>
        <p:nvSpPr>
          <p:cNvPr id="136" name="Shape 136"/>
          <p:cNvSpPr/>
          <p:nvPr/>
        </p:nvSpPr>
        <p:spPr>
          <a:xfrm>
            <a:off x="1680600" y="1732625"/>
            <a:ext cx="8830800" cy="1296300"/>
          </a:xfrm>
          <a:prstGeom prst="rect">
            <a:avLst/>
          </a:prstGeom>
          <a:solidFill>
            <a:srgbClr val="B45F06">
              <a:alpha val="707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a:off x="995100" y="1136875"/>
            <a:ext cx="10201800" cy="555600"/>
          </a:xfrm>
          <a:prstGeom prst="rect">
            <a:avLst/>
          </a:prstGeom>
          <a:solidFill>
            <a:srgbClr val="B43308">
              <a:alpha val="707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a:off x="290850" y="154425"/>
            <a:ext cx="11610300" cy="942300"/>
          </a:xfrm>
          <a:prstGeom prst="rect">
            <a:avLst/>
          </a:prstGeom>
          <a:solidFill>
            <a:srgbClr val="B433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txBox="1"/>
          <p:nvPr>
            <p:ph type="title"/>
          </p:nvPr>
        </p:nvSpPr>
        <p:spPr>
          <a:xfrm>
            <a:off x="2829300" y="115875"/>
            <a:ext cx="6533400" cy="10194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i="0" lang="en-US" sz="4400" u="none" cap="none" strike="noStrike">
                <a:solidFill>
                  <a:schemeClr val="dk1"/>
                </a:solidFill>
                <a:latin typeface="Merriweather"/>
                <a:ea typeface="Merriweather"/>
                <a:cs typeface="Merriweather"/>
                <a:sym typeface="Merriweather"/>
              </a:rPr>
              <a:t>Scope</a:t>
            </a:r>
            <a:endParaRPr i="0" sz="4400" u="none" cap="none" strike="noStrike">
              <a:solidFill>
                <a:schemeClr val="dk1"/>
              </a:solidFill>
              <a:latin typeface="Merriweather"/>
              <a:ea typeface="Merriweather"/>
              <a:cs typeface="Merriweather"/>
              <a:sym typeface="Merriweather"/>
            </a:endParaRPr>
          </a:p>
        </p:txBody>
      </p:sp>
      <p:sp>
        <p:nvSpPr>
          <p:cNvPr id="140" name="Shape 140"/>
          <p:cNvSpPr txBox="1"/>
          <p:nvPr/>
        </p:nvSpPr>
        <p:spPr>
          <a:xfrm>
            <a:off x="1588175" y="1136875"/>
            <a:ext cx="9176100" cy="5556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None/>
            </a:pPr>
            <a:r>
              <a:rPr lang="en-US" sz="2400">
                <a:solidFill>
                  <a:schemeClr val="dk1"/>
                </a:solidFill>
                <a:latin typeface="Merriweather"/>
                <a:ea typeface="Merriweather"/>
                <a:cs typeface="Merriweather"/>
                <a:sym typeface="Merriweather"/>
              </a:rPr>
              <a:t>“Extend Old Mansion Food’s Reach into the Sauce Market”</a:t>
            </a:r>
            <a:endParaRPr/>
          </a:p>
        </p:txBody>
      </p:sp>
      <p:pic>
        <p:nvPicPr>
          <p:cNvPr id="141" name="Shape 141"/>
          <p:cNvPicPr preferRelativeResize="0"/>
          <p:nvPr/>
        </p:nvPicPr>
        <p:blipFill>
          <a:blip r:embed="rId4">
            <a:alphaModFix/>
          </a:blip>
          <a:stretch>
            <a:fillRect/>
          </a:stretch>
        </p:blipFill>
        <p:spPr>
          <a:xfrm>
            <a:off x="10214775" y="4081524"/>
            <a:ext cx="1646200" cy="1643725"/>
          </a:xfrm>
          <a:prstGeom prst="rect">
            <a:avLst/>
          </a:prstGeom>
          <a:noFill/>
          <a:ln>
            <a:noFill/>
          </a:ln>
        </p:spPr>
      </p:pic>
      <p:pic>
        <p:nvPicPr>
          <p:cNvPr id="142" name="Shape 142"/>
          <p:cNvPicPr preferRelativeResize="0"/>
          <p:nvPr/>
        </p:nvPicPr>
        <p:blipFill>
          <a:blip r:embed="rId4">
            <a:alphaModFix/>
          </a:blip>
          <a:stretch>
            <a:fillRect/>
          </a:stretch>
        </p:blipFill>
        <p:spPr>
          <a:xfrm>
            <a:off x="491475" y="4081537"/>
            <a:ext cx="1646200" cy="1643725"/>
          </a:xfrm>
          <a:prstGeom prst="rect">
            <a:avLst/>
          </a:prstGeom>
          <a:noFill/>
          <a:ln>
            <a:noFill/>
          </a:ln>
        </p:spPr>
      </p:pic>
      <p:pic>
        <p:nvPicPr>
          <p:cNvPr id="143" name="Shape 143"/>
          <p:cNvPicPr preferRelativeResize="0"/>
          <p:nvPr/>
        </p:nvPicPr>
        <p:blipFill>
          <a:blip r:embed="rId5">
            <a:alphaModFix/>
          </a:blip>
          <a:stretch>
            <a:fillRect/>
          </a:stretch>
        </p:blipFill>
        <p:spPr>
          <a:xfrm>
            <a:off x="2580275" y="3140150"/>
            <a:ext cx="7191899" cy="3597576"/>
          </a:xfrm>
          <a:prstGeom prst="rect">
            <a:avLst/>
          </a:prstGeom>
          <a:noFill/>
          <a:ln>
            <a:noFill/>
          </a:ln>
        </p:spPr>
      </p:pic>
      <p:sp>
        <p:nvSpPr>
          <p:cNvPr id="144" name="Shape 144"/>
          <p:cNvSpPr txBox="1"/>
          <p:nvPr/>
        </p:nvSpPr>
        <p:spPr>
          <a:xfrm>
            <a:off x="1680600" y="1916525"/>
            <a:ext cx="8830800" cy="1112400"/>
          </a:xfrm>
          <a:prstGeom prst="rect">
            <a:avLst/>
          </a:prstGeom>
          <a:noFill/>
          <a:ln>
            <a:noFill/>
          </a:ln>
        </p:spPr>
        <p:txBody>
          <a:bodyPr anchorCtr="0" anchor="ctr" bIns="91425" lIns="91425" spcFirstLastPara="1" rIns="91425" wrap="square" tIns="91425">
            <a:noAutofit/>
          </a:bodyPr>
          <a:lstStyle/>
          <a:p>
            <a:pPr indent="0" lvl="0" marL="0" rtl="0" algn="ctr">
              <a:lnSpc>
                <a:spcPct val="70000"/>
              </a:lnSpc>
              <a:spcBef>
                <a:spcPts val="0"/>
              </a:spcBef>
              <a:spcAft>
                <a:spcPts val="0"/>
              </a:spcAft>
              <a:buClr>
                <a:schemeClr val="dk1"/>
              </a:buClr>
              <a:buSzPts val="1100"/>
              <a:buFont typeface="Arial"/>
              <a:buNone/>
            </a:pPr>
            <a:r>
              <a:rPr lang="en-US" sz="2400">
                <a:solidFill>
                  <a:schemeClr val="dk1"/>
                </a:solidFill>
                <a:latin typeface="Franklin Gothic"/>
                <a:ea typeface="Franklin Gothic"/>
                <a:cs typeface="Franklin Gothic"/>
                <a:sym typeface="Franklin Gothic"/>
              </a:rPr>
              <a:t>This project is to create a fully staffed, sauce manufacturing facility that can produce, label, and bottle a custom line of  sauces as well as private sauce orders, within one year. </a:t>
            </a:r>
            <a:endParaRPr sz="2400">
              <a:solidFill>
                <a:schemeClr val="dk1"/>
              </a:solidFill>
              <a:latin typeface="Franklin Gothic"/>
              <a:ea typeface="Franklin Gothic"/>
              <a:cs typeface="Franklin Gothic"/>
              <a:sym typeface="Franklin Gothic"/>
            </a:endParaRPr>
          </a:p>
          <a:p>
            <a:pPr indent="0" lvl="0" marL="0">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49" name="Shape 149"/>
        <p:cNvGrpSpPr/>
        <p:nvPr/>
      </p:nvGrpSpPr>
      <p:grpSpPr>
        <a:xfrm>
          <a:off x="0" y="0"/>
          <a:ext cx="0" cy="0"/>
          <a:chOff x="0" y="0"/>
          <a:chExt cx="0" cy="0"/>
        </a:xfrm>
      </p:grpSpPr>
      <p:sp>
        <p:nvSpPr>
          <p:cNvPr id="150" name="Shape 150"/>
          <p:cNvSpPr/>
          <p:nvPr/>
        </p:nvSpPr>
        <p:spPr>
          <a:xfrm>
            <a:off x="5543150" y="3646125"/>
            <a:ext cx="6309600" cy="1926600"/>
          </a:xfrm>
          <a:prstGeom prst="rect">
            <a:avLst/>
          </a:prstGeom>
          <a:solidFill>
            <a:srgbClr val="B45F06">
              <a:alpha val="707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a:off x="5543150" y="3115525"/>
            <a:ext cx="6309600" cy="437400"/>
          </a:xfrm>
          <a:prstGeom prst="rect">
            <a:avLst/>
          </a:prstGeom>
          <a:solidFill>
            <a:srgbClr val="B43308">
              <a:alpha val="7077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a:off x="760650" y="266700"/>
            <a:ext cx="10670700" cy="942300"/>
          </a:xfrm>
          <a:prstGeom prst="rect">
            <a:avLst/>
          </a:prstGeom>
          <a:solidFill>
            <a:srgbClr val="B4330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53" name="Shape 153"/>
          <p:cNvPicPr preferRelativeResize="0"/>
          <p:nvPr/>
        </p:nvPicPr>
        <p:blipFill>
          <a:blip r:embed="rId4">
            <a:alphaModFix/>
          </a:blip>
          <a:stretch>
            <a:fillRect/>
          </a:stretch>
        </p:blipFill>
        <p:spPr>
          <a:xfrm>
            <a:off x="270350" y="3764300"/>
            <a:ext cx="5656125" cy="2870500"/>
          </a:xfrm>
          <a:prstGeom prst="rect">
            <a:avLst/>
          </a:prstGeom>
          <a:noFill/>
          <a:ln>
            <a:noFill/>
          </a:ln>
        </p:spPr>
      </p:pic>
      <p:sp>
        <p:nvSpPr>
          <p:cNvPr id="154" name="Shape 154"/>
          <p:cNvSpPr txBox="1"/>
          <p:nvPr/>
        </p:nvSpPr>
        <p:spPr>
          <a:xfrm>
            <a:off x="1356300" y="1297325"/>
            <a:ext cx="10290300" cy="1725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000">
                <a:latin typeface="Franklin Gothic"/>
                <a:ea typeface="Franklin Gothic"/>
                <a:cs typeface="Franklin Gothic"/>
                <a:sym typeface="Franklin Gothic"/>
              </a:rPr>
              <a:t>The spice industry is an agricultural business and is subject to supply and quality changes with each season. Weather conditions, political uncertainty and price instability can severely affect world supplies. Old Mansion’s highly trained Quality Control staff samples and analyzes all spices, blends, and soon to be sauces with a battery of laboratory tests to ensure they conform to our exacting requirements.</a:t>
            </a:r>
            <a:br>
              <a:rPr lang="en-US" sz="2000">
                <a:latin typeface="Franklin Gothic"/>
                <a:ea typeface="Franklin Gothic"/>
                <a:cs typeface="Franklin Gothic"/>
                <a:sym typeface="Franklin Gothic"/>
              </a:rPr>
            </a:br>
            <a:endParaRPr sz="2000">
              <a:latin typeface="Franklin Gothic"/>
              <a:ea typeface="Franklin Gothic"/>
              <a:cs typeface="Franklin Gothic"/>
              <a:sym typeface="Franklin Gothic"/>
            </a:endParaRPr>
          </a:p>
        </p:txBody>
      </p:sp>
      <p:sp>
        <p:nvSpPr>
          <p:cNvPr id="155" name="Shape 155"/>
          <p:cNvSpPr txBox="1"/>
          <p:nvPr/>
        </p:nvSpPr>
        <p:spPr>
          <a:xfrm>
            <a:off x="5778900" y="3110650"/>
            <a:ext cx="5867700" cy="2697900"/>
          </a:xfrm>
          <a:prstGeom prst="rect">
            <a:avLst/>
          </a:prstGeom>
          <a:no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n-US" sz="2000">
                <a:latin typeface="Merriweather"/>
                <a:ea typeface="Merriweather"/>
                <a:cs typeface="Merriweather"/>
                <a:sym typeface="Merriweather"/>
              </a:rPr>
              <a:t>Top Three Risks</a:t>
            </a:r>
            <a:endParaRPr sz="2000">
              <a:latin typeface="Merriweather"/>
              <a:ea typeface="Merriweather"/>
              <a:cs typeface="Merriweather"/>
              <a:sym typeface="Merriweather"/>
            </a:endParaRPr>
          </a:p>
          <a:p>
            <a:pPr indent="-355600" lvl="0" marL="457200" rtl="0">
              <a:lnSpc>
                <a:spcPct val="200000"/>
              </a:lnSpc>
              <a:spcBef>
                <a:spcPts val="0"/>
              </a:spcBef>
              <a:spcAft>
                <a:spcPts val="0"/>
              </a:spcAft>
              <a:buSzPts val="2000"/>
              <a:buFont typeface="Franklin Gothic"/>
              <a:buAutoNum type="arabicPeriod"/>
            </a:pPr>
            <a:r>
              <a:rPr lang="en-US" sz="2000">
                <a:latin typeface="Franklin Gothic"/>
                <a:ea typeface="Franklin Gothic"/>
                <a:cs typeface="Franklin Gothic"/>
                <a:sym typeface="Franklin Gothic"/>
              </a:rPr>
              <a:t>Failure to find skilled workers</a:t>
            </a:r>
            <a:endParaRPr sz="2000">
              <a:latin typeface="Franklin Gothic"/>
              <a:ea typeface="Franklin Gothic"/>
              <a:cs typeface="Franklin Gothic"/>
              <a:sym typeface="Franklin Gothic"/>
            </a:endParaRPr>
          </a:p>
          <a:p>
            <a:pPr indent="-355600" lvl="0" marL="457200" rtl="0">
              <a:lnSpc>
                <a:spcPct val="200000"/>
              </a:lnSpc>
              <a:spcBef>
                <a:spcPts val="0"/>
              </a:spcBef>
              <a:spcAft>
                <a:spcPts val="0"/>
              </a:spcAft>
              <a:buSzPts val="2000"/>
              <a:buFont typeface="Franklin Gothic"/>
              <a:buAutoNum type="arabicPeriod"/>
            </a:pPr>
            <a:r>
              <a:rPr lang="en-US" sz="2000">
                <a:latin typeface="Franklin Gothic"/>
                <a:ea typeface="Franklin Gothic"/>
                <a:cs typeface="Franklin Gothic"/>
                <a:sym typeface="Franklin Gothic"/>
              </a:rPr>
              <a:t>Failure to gain traction in new market</a:t>
            </a:r>
            <a:endParaRPr sz="2000">
              <a:latin typeface="Franklin Gothic"/>
              <a:ea typeface="Franklin Gothic"/>
              <a:cs typeface="Franklin Gothic"/>
              <a:sym typeface="Franklin Gothic"/>
            </a:endParaRPr>
          </a:p>
          <a:p>
            <a:pPr indent="-355600" lvl="0" marL="457200">
              <a:lnSpc>
                <a:spcPct val="200000"/>
              </a:lnSpc>
              <a:spcBef>
                <a:spcPts val="0"/>
              </a:spcBef>
              <a:spcAft>
                <a:spcPts val="0"/>
              </a:spcAft>
              <a:buSzPts val="2000"/>
              <a:buFont typeface="Franklin Gothic"/>
              <a:buAutoNum type="arabicPeriod"/>
            </a:pPr>
            <a:r>
              <a:rPr lang="en-US" sz="2000">
                <a:latin typeface="Franklin Gothic"/>
                <a:ea typeface="Franklin Gothic"/>
                <a:cs typeface="Franklin Gothic"/>
                <a:sym typeface="Franklin Gothic"/>
              </a:rPr>
              <a:t>Acts of God</a:t>
            </a:r>
            <a:endParaRPr sz="2000">
              <a:latin typeface="Franklin Gothic"/>
              <a:ea typeface="Franklin Gothic"/>
              <a:cs typeface="Franklin Gothic"/>
              <a:sym typeface="Franklin Gothic"/>
            </a:endParaRPr>
          </a:p>
        </p:txBody>
      </p:sp>
      <p:sp>
        <p:nvSpPr>
          <p:cNvPr id="156" name="Shape 156"/>
          <p:cNvSpPr txBox="1"/>
          <p:nvPr/>
        </p:nvSpPr>
        <p:spPr>
          <a:xfrm>
            <a:off x="3250650" y="266700"/>
            <a:ext cx="5690700" cy="942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4800">
                <a:latin typeface="Merriweather"/>
                <a:ea typeface="Merriweather"/>
                <a:cs typeface="Merriweather"/>
                <a:sym typeface="Merriweather"/>
              </a:rPr>
              <a:t>Risks</a:t>
            </a:r>
            <a:endParaRPr sz="48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Shape 161"/>
          <p:cNvSpPr txBox="1"/>
          <p:nvPr>
            <p:ph type="title"/>
          </p:nvPr>
        </p:nvSpPr>
        <p:spPr>
          <a:xfrm>
            <a:off x="0" y="365125"/>
            <a:ext cx="6533400" cy="1399500"/>
          </a:xfrm>
          <a:prstGeom prst="rect">
            <a:avLst/>
          </a:prstGeom>
          <a:noFill/>
          <a:ln>
            <a:noFill/>
          </a:ln>
        </p:spPr>
        <p:txBody>
          <a:bodyPr anchorCtr="0" anchor="ctr" bIns="45700" lIns="91425" spcFirstLastPara="1" rIns="91425" wrap="square" tIns="45700">
            <a:noAutofit/>
          </a:bodyPr>
          <a:lstStyle/>
          <a:p>
            <a:pPr indent="0" lvl="0" marL="0" rtl="0">
              <a:spcBef>
                <a:spcPts val="0"/>
              </a:spcBef>
              <a:spcAft>
                <a:spcPts val="0"/>
              </a:spcAft>
              <a:buClr>
                <a:schemeClr val="dk1"/>
              </a:buClr>
              <a:buSzPts val="4400"/>
              <a:buFont typeface="Calibri"/>
              <a:buNone/>
            </a:pPr>
            <a:r>
              <a:rPr lang="en-US">
                <a:latin typeface="Merriweather"/>
                <a:ea typeface="Merriweather"/>
                <a:cs typeface="Merriweather"/>
                <a:sym typeface="Merriweather"/>
              </a:rPr>
              <a:t>  </a:t>
            </a:r>
            <a:r>
              <a:rPr lang="en-US">
                <a:latin typeface="Merriweather"/>
                <a:ea typeface="Merriweather"/>
                <a:cs typeface="Merriweather"/>
                <a:sym typeface="Merriweather"/>
              </a:rPr>
              <a:t>Project Estimates </a:t>
            </a:r>
            <a:endParaRPr>
              <a:latin typeface="Merriweather"/>
              <a:ea typeface="Merriweather"/>
              <a:cs typeface="Merriweather"/>
              <a:sym typeface="Merriweather"/>
            </a:endParaRPr>
          </a:p>
        </p:txBody>
      </p:sp>
      <p:pic>
        <p:nvPicPr>
          <p:cNvPr id="162" name="Shape 162"/>
          <p:cNvPicPr preferRelativeResize="0"/>
          <p:nvPr/>
        </p:nvPicPr>
        <p:blipFill>
          <a:blip r:embed="rId4">
            <a:alphaModFix/>
          </a:blip>
          <a:stretch>
            <a:fillRect/>
          </a:stretch>
        </p:blipFill>
        <p:spPr>
          <a:xfrm>
            <a:off x="629050" y="2806450"/>
            <a:ext cx="10933900" cy="2987300"/>
          </a:xfrm>
          <a:prstGeom prst="rect">
            <a:avLst/>
          </a:prstGeom>
          <a:noFill/>
          <a:ln>
            <a:noFill/>
          </a:ln>
        </p:spPr>
      </p:pic>
      <p:sp>
        <p:nvSpPr>
          <p:cNvPr id="163" name="Shape 163"/>
          <p:cNvSpPr txBox="1"/>
          <p:nvPr/>
        </p:nvSpPr>
        <p:spPr>
          <a:xfrm>
            <a:off x="661050" y="2806450"/>
            <a:ext cx="10869900" cy="2913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1000"/>
              </a:spcBef>
              <a:spcAft>
                <a:spcPts val="0"/>
              </a:spcAft>
              <a:buNone/>
            </a:pPr>
            <a:r>
              <a:rPr lang="en-US" sz="2800">
                <a:solidFill>
                  <a:schemeClr val="dk1"/>
                </a:solidFill>
                <a:latin typeface="Calibri"/>
                <a:ea typeface="Calibri"/>
                <a:cs typeface="Calibri"/>
                <a:sym typeface="Calibri"/>
              </a:rPr>
              <a:t>Through extensive research we have found that the estimated cost of this project will be around $300,000 dollars with a project budget of $400,000. The project will start 3/8/2018 and end 3/8/2019 and the project activities will mostly work serially but some concurrency will be present. </a:t>
            </a: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